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Raleway"/>
      <p:regular r:id="rId39"/>
      <p:bold r:id="rId40"/>
      <p:italic r:id="rId41"/>
      <p:boldItalic r:id="rId42"/>
    </p:embeddedFont>
    <p:embeddedFont>
      <p:font typeface="Playfair Display"/>
      <p:regular r:id="rId43"/>
      <p:bold r:id="rId44"/>
      <p:italic r:id="rId45"/>
      <p:boldItalic r:id="rId46"/>
    </p:embeddedFont>
    <p:embeddedFont>
      <p:font typeface="Lat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.fntdata"/><Relationship Id="rId42" Type="http://schemas.openxmlformats.org/officeDocument/2006/relationships/font" Target="fonts/Raleway-boldItalic.fntdata"/><Relationship Id="rId41" Type="http://schemas.openxmlformats.org/officeDocument/2006/relationships/font" Target="fonts/Raleway-italic.fntdata"/><Relationship Id="rId44" Type="http://schemas.openxmlformats.org/officeDocument/2006/relationships/font" Target="fonts/PlayfairDisplay-bold.fntdata"/><Relationship Id="rId43" Type="http://schemas.openxmlformats.org/officeDocument/2006/relationships/font" Target="fonts/PlayfairDisplay-regular.fntdata"/><Relationship Id="rId46" Type="http://schemas.openxmlformats.org/officeDocument/2006/relationships/font" Target="fonts/PlayfairDisplay-boldItalic.fntdata"/><Relationship Id="rId45" Type="http://schemas.openxmlformats.org/officeDocument/2006/relationships/font" Target="fonts/PlayfairDispl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Lato-bold.fntdata"/><Relationship Id="rId47" Type="http://schemas.openxmlformats.org/officeDocument/2006/relationships/font" Target="fonts/Lato-regular.fntdata"/><Relationship Id="rId49" Type="http://schemas.openxmlformats.org/officeDocument/2006/relationships/font" Target="fonts/Lato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Raleway-regular.fntdata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La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ef657802a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ef657802a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ef657802a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ef657802a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ef62f1e16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ef62f1e16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ef62f1e16d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ef62f1e16d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f62f1e16d_2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ef62f1e16d_2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f62f1e16d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ef62f1e16d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ef62f1e16d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ef62f1e16d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ef62f1e16d_2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ef62f1e16d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ef62f1e16d_2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ef62f1e16d_2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ef62f1e16d_2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ef62f1e16d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ef62f1e16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ef62f1e16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f62f1e16d_2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ef62f1e16d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f62f1e16d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ef62f1e16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ef7b25d42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ef7b25d42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ef7b25d42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ef7b25d42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ef7b25d42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ef7b25d42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ef7b25d4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ef7b25d4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ef7b25d42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ef7b25d42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ef7b25d42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ef7b25d42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ef7b25d42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ef7b25d42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ef7b25d42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ef7b25d42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f62f1e16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ef62f1e16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ef7b25d42a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ef7b25d42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f62f1e16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ef62f1e16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ef62f1e16d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ef62f1e16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f657802a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ef657802a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ef657802a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ef657802a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f657802a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ef657802a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ef657802a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ef657802a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ef657802a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ef657802a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ef657802a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ef657802a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9" name="Google Shape;89;p14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" name="Google Shape;90;p14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1" name="Google Shape;91;p14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0" name="Google Shape;100;p16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1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17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1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8" name="Google Shape;108;p17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19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7" name="Google Shape;11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5" name="Google Shape;12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p21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7" name="Google Shape;127;p21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2" name="Google Shape;13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3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FF"/>
                </a:solidFill>
              </a:rPr>
              <a:t>Річний звіт про діяльність ЗСГГ № 27 у 2025/2026 н.р.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>
            <p:ph type="title"/>
          </p:nvPr>
        </p:nvSpPr>
        <p:spPr>
          <a:xfrm>
            <a:off x="727650" y="22498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7198"/>
              <a:buFont typeface="Arial"/>
              <a:buNone/>
            </a:pPr>
            <a:r>
              <a:rPr lang="uk" sz="3640">
                <a:solidFill>
                  <a:srgbClr val="0000FF"/>
                </a:solidFill>
              </a:rPr>
              <a:t>Напрям “Здобувачі освіти”</a:t>
            </a:r>
            <a:endParaRPr sz="364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7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8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9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0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40"/>
          <p:cNvPicPr preferRelativeResize="0"/>
          <p:nvPr/>
        </p:nvPicPr>
        <p:blipFill rotWithShape="1">
          <a:blip r:embed="rId3">
            <a:alphaModFix/>
          </a:blip>
          <a:srcRect b="0" l="0" r="0" t="10563"/>
          <a:stretch/>
        </p:blipFill>
        <p:spPr>
          <a:xfrm>
            <a:off x="510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1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3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43"/>
          <p:cNvPicPr preferRelativeResize="0"/>
          <p:nvPr/>
        </p:nvPicPr>
        <p:blipFill rotWithShape="1">
          <a:blip r:embed="rId3">
            <a:alphaModFix/>
          </a:blip>
          <a:srcRect b="0" l="0" r="0" t="1691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685100" y="2146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640">
                <a:solidFill>
                  <a:srgbClr val="0000FF"/>
                </a:solidFill>
              </a:rPr>
              <a:t>Напрям “Освітнє середовище”</a:t>
            </a:r>
            <a:endParaRPr sz="364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4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4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7198"/>
              <a:buFont typeface="Arial"/>
              <a:buNone/>
            </a:pPr>
            <a:r>
              <a:rPr lang="uk" sz="3640">
                <a:solidFill>
                  <a:srgbClr val="0000FF"/>
                </a:solidFill>
              </a:rPr>
              <a:t>Напрям “Педагогічні працівники”</a:t>
            </a:r>
            <a:endParaRPr sz="364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642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/>
          <p:nvPr>
            <p:ph type="title"/>
          </p:nvPr>
        </p:nvSpPr>
        <p:spPr>
          <a:xfrm>
            <a:off x="727650" y="21685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7198"/>
              <a:buFont typeface="Arial"/>
              <a:buNone/>
            </a:pPr>
            <a:r>
              <a:rPr lang="uk" sz="3640">
                <a:solidFill>
                  <a:srgbClr val="0000FF"/>
                </a:solidFill>
              </a:rPr>
              <a:t>Напрям “Управлінські процеси”</a:t>
            </a:r>
            <a:endParaRPr sz="364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92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