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80" r:id="rId4"/>
    <p:sldId id="281" r:id="rId5"/>
    <p:sldId id="257" r:id="rId6"/>
    <p:sldId id="289" r:id="rId7"/>
    <p:sldId id="283" r:id="rId8"/>
    <p:sldId id="294" r:id="rId9"/>
    <p:sldId id="284" r:id="rId10"/>
    <p:sldId id="285" r:id="rId11"/>
    <p:sldId id="286" r:id="rId12"/>
    <p:sldId id="290" r:id="rId13"/>
    <p:sldId id="287" r:id="rId14"/>
    <p:sldId id="288" r:id="rId15"/>
    <p:sldId id="291" r:id="rId16"/>
    <p:sldId id="276" r:id="rId17"/>
    <p:sldId id="296" r:id="rId18"/>
    <p:sldId id="277" r:id="rId19"/>
    <p:sldId id="295" r:id="rId20"/>
    <p:sldId id="269" r:id="rId21"/>
    <p:sldId id="297" r:id="rId22"/>
    <p:sldId id="298" r:id="rId23"/>
    <p:sldId id="299" r:id="rId24"/>
    <p:sldId id="300" r:id="rId25"/>
    <p:sldId id="301" r:id="rId26"/>
    <p:sldId id="274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6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19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22.11.2021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uahistory.co/pidruchniki/gydima-national-defense-11-class-2019-standard-level/34.php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pbs.twimg.com/media/EdGZ7buXoAEa8O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1916832"/>
            <a:ext cx="78488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Види терористичних проявів та способи дій терористів. Захист від терористичних проявів та дії населення  в умовах надзвичайних ситуацій, пов’язаних з  можливими терористичними проявами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620688"/>
            <a:ext cx="82089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Найпоширенішими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терактами є: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державних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установ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посольств;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напади на державні або промислові об'єкти;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захоплення літаків; насильницькі дії проти особи;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викрадення;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політичні вбивства;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вибухи або масові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вбивства.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194" name="AutoShape 2" descr="https://shareslide.ru/img/thumbs/bc3b7c959f053c1f01451207609a819d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54443" t="37845" r="23413" b="31328"/>
          <a:stretch>
            <a:fillRect/>
          </a:stretch>
        </p:blipFill>
        <p:spPr bwMode="auto">
          <a:xfrm>
            <a:off x="3779912" y="2636912"/>
            <a:ext cx="47525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548680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ТЕРАКТ — БЕЗПОСЕРЕДНЄ ВЧИНЕННЯ ЗЛОЧИНУ ТЕРОРИСТИЧНОГО ХАРАКТЕРУ У ФОРМІ:</a:t>
            </a:r>
          </a:p>
          <a:p>
            <a:pPr lvl="0" algn="just">
              <a:buFont typeface="Wingdings" pitchFamily="2" charset="2"/>
              <a:buChar char="§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вибуху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підпалу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ядерних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вибухових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радіоактивних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хімічних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сильнодіючих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отруйних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вибухових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buFont typeface="Wingdings" pitchFamily="2" charset="2"/>
              <a:buChar char="§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пошкодження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транспортних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наземних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морських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повітряних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замаху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діяча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представника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національних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етнічних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релігійних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/>
          </a:p>
        </p:txBody>
      </p:sp>
      <p:pic>
        <p:nvPicPr>
          <p:cNvPr id="7170" name="Picture 2" descr="https://i.ytimg.com/vi/a1c8krP5H3Q/maxresdefault.jpg"/>
          <p:cNvPicPr>
            <a:picLocks noChangeAspect="1" noChangeArrowheads="1"/>
          </p:cNvPicPr>
          <p:nvPr/>
        </p:nvPicPr>
        <p:blipFill>
          <a:blip r:embed="rId2" cstate="print"/>
          <a:srcRect t="31081" r="50591" b="5405"/>
          <a:stretch>
            <a:fillRect/>
          </a:stretch>
        </p:blipFill>
        <p:spPr bwMode="auto">
          <a:xfrm>
            <a:off x="467544" y="3573016"/>
            <a:ext cx="3816424" cy="2759568"/>
          </a:xfrm>
          <a:prstGeom prst="rect">
            <a:avLst/>
          </a:prstGeom>
          <a:noFill/>
        </p:spPr>
      </p:pic>
      <p:pic>
        <p:nvPicPr>
          <p:cNvPr id="7172" name="Picture 4" descr="https://mbdou14zima.ru/images/19-20/news/2019-11-23/2/2019-11-23-03.jpg"/>
          <p:cNvPicPr>
            <a:picLocks noChangeAspect="1" noChangeArrowheads="1"/>
          </p:cNvPicPr>
          <p:nvPr/>
        </p:nvPicPr>
        <p:blipFill>
          <a:blip r:embed="rId3" cstate="print"/>
          <a:srcRect l="2813" t="7502" r="4354" b="9980"/>
          <a:stretch>
            <a:fillRect/>
          </a:stretch>
        </p:blipFill>
        <p:spPr bwMode="auto">
          <a:xfrm>
            <a:off x="4499992" y="3645024"/>
            <a:ext cx="410445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1" y="548680"/>
            <a:ext cx="80648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заручників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викрадення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заподіяння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життю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здоров'ю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майну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невизначеного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умов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аварій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катастроф техногенного характеру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реальної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загроз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будь-якій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будь-якими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заподіяння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значної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майнової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суспільно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небезпечних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AutoShape 2" descr="https://pp.userapi.com/c622017/v622017405/2c0bd/JbmHOipkL4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pp.userapi.com/c622017/v622017405/2c0bd/JbmHOipkL4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55148" t="38095" r="22849" b="33083"/>
          <a:stretch>
            <a:fillRect/>
          </a:stretch>
        </p:blipFill>
        <p:spPr bwMode="auto">
          <a:xfrm>
            <a:off x="467544" y="3284984"/>
            <a:ext cx="41044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cf.ppt-online.org/files/slide/8/8oPMHytuB5zCSixQreXsV7fA1WNlwDZkaO3qLc/slide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372" y="3573016"/>
            <a:ext cx="4110727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548681"/>
            <a:ext cx="87129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Найвірогіднішими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терористичних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атак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масового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перебування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людей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об'єкти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підвищеної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підриву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призводять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людських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додаткову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населенню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територіям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унаслідок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викиду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навколишнє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природне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небезпечних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хімічних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радіоактивних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таких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належать: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• атомні електростанції,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• транспортні вузли (зокрема аеропорти, залізничні станції),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• магістральні трубопроводи,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• військові склади, арсенали,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• промислові підприємства, установи, організації, які виробляють, використовують, зберігають, продають біологічні препарати, високотоксичні й отруйні речовини.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6" name="Picture 2" descr="https://biz-terr.ru/wp-content/uploads/2020/12/kalin-aes-lepota-1024x683-1-768x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05064"/>
            <a:ext cx="3930825" cy="2620550"/>
          </a:xfrm>
          <a:prstGeom prst="rect">
            <a:avLst/>
          </a:prstGeom>
          <a:noFill/>
        </p:spPr>
      </p:pic>
      <p:pic>
        <p:nvPicPr>
          <p:cNvPr id="6148" name="Picture 4" descr="https://liesidotorg.files.wordpress.com/2021/02/461-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080"/>
            <a:ext cx="3528392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1"/>
            <a:ext cx="82089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Типовою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зброєю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замаскованих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вибухових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Залежно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терористичного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акту,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укомплектовані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годинниковим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механізмом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залишати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житлових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будинках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закладах,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установах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організаціях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підприємствах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громадському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транспорті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уразливих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місцях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де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зможуть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завдати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найбільшої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населенню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Picture 2" descr="https://i.ytimg.com/vi/DJ225X2z6_Y/maxresdefault.jpg"/>
          <p:cNvPicPr>
            <a:picLocks noChangeAspect="1" noChangeArrowheads="1"/>
          </p:cNvPicPr>
          <p:nvPr/>
        </p:nvPicPr>
        <p:blipFill>
          <a:blip r:embed="rId2" cstate="print"/>
          <a:srcRect l="10332" r="10235"/>
          <a:stretch>
            <a:fillRect/>
          </a:stretch>
        </p:blipFill>
        <p:spPr bwMode="auto">
          <a:xfrm>
            <a:off x="1763688" y="2564904"/>
            <a:ext cx="5491073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84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 </a:t>
            </a:r>
            <a:r>
              <a:rPr lang="ru-RU" b="1" dirty="0" err="1" smtClean="0"/>
              <a:t>разі</a:t>
            </a:r>
            <a:r>
              <a:rPr lang="ru-RU" b="1" dirty="0" smtClean="0"/>
              <a:t> </a:t>
            </a:r>
            <a:r>
              <a:rPr lang="ru-RU" b="1" dirty="0" err="1" smtClean="0"/>
              <a:t>виявлення</a:t>
            </a:r>
            <a:r>
              <a:rPr lang="ru-RU" b="1" dirty="0" smtClean="0"/>
              <a:t> </a:t>
            </a:r>
            <a:r>
              <a:rPr lang="ru-RU" b="1" dirty="0" err="1" smtClean="0"/>
              <a:t>вибухового</a:t>
            </a:r>
            <a:r>
              <a:rPr lang="ru-RU" b="1" dirty="0" smtClean="0"/>
              <a:t> пристрою </a:t>
            </a:r>
            <a:r>
              <a:rPr lang="ru-RU" b="1" dirty="0" err="1" smtClean="0"/>
              <a:t>або</a:t>
            </a:r>
            <a:r>
              <a:rPr lang="ru-RU" b="1" dirty="0" smtClean="0"/>
              <a:t> </a:t>
            </a:r>
            <a:r>
              <a:rPr lang="ru-RU" b="1" dirty="0" err="1" smtClean="0"/>
              <a:t>підозрілого</a:t>
            </a:r>
            <a:r>
              <a:rPr lang="ru-RU" b="1" dirty="0" smtClean="0"/>
              <a:t> предмета </a:t>
            </a:r>
            <a:r>
              <a:rPr lang="ru-RU" b="1" dirty="0" err="1" smtClean="0"/>
              <a:t>необхідно</a:t>
            </a:r>
            <a:r>
              <a:rPr lang="ru-RU" b="1" dirty="0" smtClean="0"/>
              <a:t>:</a:t>
            </a:r>
            <a:r>
              <a:rPr lang="ru-RU" dirty="0" smtClean="0"/>
              <a:t> </a:t>
            </a:r>
          </a:p>
          <a:p>
            <a:r>
              <a:rPr lang="ru-RU" dirty="0" smtClean="0"/>
              <a:t>• </a:t>
            </a:r>
            <a:r>
              <a:rPr lang="ru-RU" dirty="0" err="1" smtClean="0"/>
              <a:t>зберігати</a:t>
            </a:r>
            <a:r>
              <a:rPr lang="ru-RU" dirty="0" smtClean="0"/>
              <a:t> </a:t>
            </a:r>
            <a:r>
              <a:rPr lang="ru-RU" dirty="0" err="1" smtClean="0"/>
              <a:t>спокій</a:t>
            </a:r>
            <a:r>
              <a:rPr lang="ru-RU" dirty="0" smtClean="0"/>
              <a:t>; </a:t>
            </a:r>
          </a:p>
          <a:p>
            <a:r>
              <a:rPr lang="ru-RU" dirty="0" smtClean="0"/>
              <a:t>• </a:t>
            </a:r>
            <a:r>
              <a:rPr lang="ru-RU" dirty="0" err="1" smtClean="0"/>
              <a:t>повідомити</a:t>
            </a:r>
            <a:r>
              <a:rPr lang="ru-RU" dirty="0" smtClean="0"/>
              <a:t> </a:t>
            </a:r>
            <a:r>
              <a:rPr lang="ru-RU" dirty="0" err="1" smtClean="0"/>
              <a:t>представникам</a:t>
            </a:r>
            <a:r>
              <a:rPr lang="ru-RU" dirty="0" smtClean="0"/>
              <a:t> </a:t>
            </a:r>
            <a:r>
              <a:rPr lang="ru-RU" dirty="0" err="1" smtClean="0"/>
              <a:t>поліції</a:t>
            </a:r>
            <a:r>
              <a:rPr lang="ru-RU" dirty="0" smtClean="0"/>
              <a:t> про </a:t>
            </a:r>
            <a:r>
              <a:rPr lang="ru-RU" dirty="0" err="1" smtClean="0"/>
              <a:t>знахідку</a:t>
            </a:r>
            <a:r>
              <a:rPr lang="ru-RU" dirty="0" smtClean="0"/>
              <a:t>, </a:t>
            </a:r>
            <a:r>
              <a:rPr lang="ru-RU" dirty="0" err="1" smtClean="0"/>
              <a:t>охорони</a:t>
            </a:r>
            <a:r>
              <a:rPr lang="ru-RU" dirty="0" smtClean="0"/>
              <a:t>, </a:t>
            </a:r>
            <a:r>
              <a:rPr lang="ru-RU" dirty="0" err="1" smtClean="0"/>
              <a:t>аварійно-рятувальних</a:t>
            </a:r>
            <a:r>
              <a:rPr lang="ru-RU" dirty="0" smtClean="0"/>
              <a:t> служб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зателефонувати</a:t>
            </a:r>
            <a:r>
              <a:rPr lang="ru-RU" dirty="0" smtClean="0"/>
              <a:t> за номерами 101, 102; </a:t>
            </a:r>
          </a:p>
          <a:p>
            <a:r>
              <a:rPr lang="ru-RU" dirty="0" smtClean="0"/>
              <a:t>• не </a:t>
            </a:r>
            <a:r>
              <a:rPr lang="ru-RU" dirty="0" err="1" smtClean="0"/>
              <a:t>курити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не </a:t>
            </a:r>
            <a:r>
              <a:rPr lang="ru-RU" dirty="0" err="1" smtClean="0"/>
              <a:t>користуватися</a:t>
            </a:r>
            <a:r>
              <a:rPr lang="ru-RU" dirty="0" smtClean="0"/>
              <a:t> </a:t>
            </a:r>
            <a:r>
              <a:rPr lang="ru-RU" dirty="0" err="1" smtClean="0"/>
              <a:t>запальничками</a:t>
            </a:r>
            <a:r>
              <a:rPr lang="ru-RU" dirty="0" smtClean="0"/>
              <a:t>,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джерелами</a:t>
            </a:r>
            <a:r>
              <a:rPr lang="ru-RU" dirty="0" smtClean="0"/>
              <a:t> </a:t>
            </a:r>
            <a:r>
              <a:rPr lang="ru-RU" dirty="0" err="1" smtClean="0"/>
              <a:t>відкритого</a:t>
            </a:r>
            <a:r>
              <a:rPr lang="ru-RU" dirty="0" smtClean="0"/>
              <a:t> </a:t>
            </a:r>
            <a:r>
              <a:rPr lang="ru-RU" dirty="0" err="1" smtClean="0"/>
              <a:t>вогню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предметами,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утворювати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не </a:t>
            </a:r>
            <a:r>
              <a:rPr lang="ru-RU" dirty="0" err="1" smtClean="0"/>
              <a:t>доторкатися</a:t>
            </a:r>
            <a:r>
              <a:rPr lang="ru-RU" dirty="0" smtClean="0"/>
              <a:t> руками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предметами до </a:t>
            </a:r>
            <a:r>
              <a:rPr lang="ru-RU" dirty="0" err="1" smtClean="0"/>
              <a:t>підозрілої</a:t>
            </a:r>
            <a:r>
              <a:rPr lang="ru-RU" dirty="0" smtClean="0"/>
              <a:t> </a:t>
            </a:r>
            <a:r>
              <a:rPr lang="ru-RU" dirty="0" err="1" smtClean="0"/>
              <a:t>речі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у </a:t>
            </a:r>
            <a:r>
              <a:rPr lang="ru-RU" dirty="0" err="1" smtClean="0"/>
              <a:t>жодному</a:t>
            </a:r>
            <a:r>
              <a:rPr lang="ru-RU" dirty="0" smtClean="0"/>
              <a:t> </a:t>
            </a:r>
            <a:r>
              <a:rPr lang="ru-RU" dirty="0" err="1" smtClean="0"/>
              <a:t>разі</a:t>
            </a:r>
            <a:r>
              <a:rPr lang="ru-RU" dirty="0" smtClean="0"/>
              <a:t> не </a:t>
            </a:r>
            <a:r>
              <a:rPr lang="ru-RU" dirty="0" err="1" smtClean="0"/>
              <a:t>намагатися</a:t>
            </a:r>
            <a:r>
              <a:rPr lang="ru-RU" dirty="0" smtClean="0"/>
              <a:t> </a:t>
            </a:r>
            <a:r>
              <a:rPr lang="ru-RU" dirty="0" err="1" smtClean="0"/>
              <a:t>перемістити</a:t>
            </a:r>
            <a:r>
              <a:rPr lang="ru-RU" dirty="0" smtClean="0"/>
              <a:t> </a:t>
            </a:r>
            <a:r>
              <a:rPr lang="ru-RU" dirty="0" err="1" smtClean="0"/>
              <a:t>підозрілий</a:t>
            </a:r>
            <a:r>
              <a:rPr lang="ru-RU" dirty="0" smtClean="0"/>
              <a:t> предмет (</a:t>
            </a:r>
            <a:r>
              <a:rPr lang="ru-RU" dirty="0" err="1" smtClean="0"/>
              <a:t>вибуховий</a:t>
            </a:r>
            <a:r>
              <a:rPr lang="ru-RU" dirty="0" smtClean="0"/>
              <a:t> </a:t>
            </a:r>
            <a:r>
              <a:rPr lang="ru-RU" dirty="0" err="1" smtClean="0"/>
              <a:t>пристрій</a:t>
            </a:r>
            <a:r>
              <a:rPr lang="ru-RU" dirty="0" smtClean="0"/>
              <a:t>)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змінювати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положення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не </a:t>
            </a:r>
            <a:r>
              <a:rPr lang="ru-RU" dirty="0" err="1" smtClean="0"/>
              <a:t>залишати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, де </a:t>
            </a:r>
            <a:r>
              <a:rPr lang="ru-RU" dirty="0" err="1" smtClean="0"/>
              <a:t>виявлено</a:t>
            </a:r>
            <a:r>
              <a:rPr lang="ru-RU" dirty="0" smtClean="0"/>
              <a:t> </a:t>
            </a:r>
            <a:r>
              <a:rPr lang="ru-RU" dirty="0" err="1" smtClean="0"/>
              <a:t>підозрілий</a:t>
            </a:r>
            <a:r>
              <a:rPr lang="ru-RU" dirty="0" smtClean="0"/>
              <a:t> предмет, за </a:t>
            </a:r>
            <a:r>
              <a:rPr lang="ru-RU" dirty="0" err="1" smtClean="0"/>
              <a:t>можливості</a:t>
            </a:r>
            <a:r>
              <a:rPr lang="ru-RU" dirty="0" smtClean="0"/>
              <a:t>, </a:t>
            </a:r>
            <a:r>
              <a:rPr lang="ru-RU" dirty="0" err="1" smtClean="0"/>
              <a:t>організувати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охорону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3904" t="56200" r="11805" b="29639"/>
          <a:stretch>
            <a:fillRect/>
          </a:stretch>
        </p:blipFill>
        <p:spPr bwMode="auto">
          <a:xfrm>
            <a:off x="1259632" y="4077072"/>
            <a:ext cx="65527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 "/>
          <p:cNvPicPr>
            <a:picLocks noChangeAspect="1" noChangeArrowheads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332656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тероризм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здійснювані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світовому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регіональному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масштабі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терористичними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угрупованнями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тому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державних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окремих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держав,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суспільно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небезпечні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насильницькі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викраденням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захопленням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вбивством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невинних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загрозою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їхньому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здоров'ю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зруйнуванням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загрозою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зруйнування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господарських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систем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життєзабезпечення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комунікацій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застосуванням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загрозою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масового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69950" t="54874" r="21703" b="35238"/>
          <a:stretch>
            <a:fillRect/>
          </a:stretch>
        </p:blipFill>
        <p:spPr bwMode="auto">
          <a:xfrm>
            <a:off x="1763688" y="2708920"/>
            <a:ext cx="54726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Результат пошуку зображень за запитом &quot;приклади тероризму в україні&quot;"/>
          <p:cNvPicPr>
            <a:picLocks noChangeAspect="1" noChangeArrowheads="1"/>
          </p:cNvPicPr>
          <p:nvPr/>
        </p:nvPicPr>
        <p:blipFill>
          <a:blip r:embed="rId2" cstate="print"/>
          <a:srcRect b="31100"/>
          <a:stretch>
            <a:fillRect/>
          </a:stretch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3529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400" b="1" dirty="0" smtClean="0"/>
              <a:t>ПРАВИЛА БЕЗПЕКИ В ІНТЕРНЕТІ</a:t>
            </a:r>
            <a:endParaRPr lang="ru-RU" sz="2400" dirty="0" smtClean="0"/>
          </a:p>
          <a:p>
            <a:pPr lvl="0">
              <a:buFont typeface="Wingdings" pitchFamily="2" charset="2"/>
              <a:buChar char="q"/>
            </a:pPr>
            <a:r>
              <a:rPr lang="ru-RU" sz="2000" dirty="0" err="1" smtClean="0"/>
              <a:t>Ніколи</a:t>
            </a:r>
            <a:r>
              <a:rPr lang="ru-RU" sz="2000" dirty="0" smtClean="0"/>
              <a:t> не давайте </a:t>
            </a:r>
            <a:r>
              <a:rPr lang="ru-RU" sz="2000" dirty="0" err="1" smtClean="0"/>
              <a:t>приватної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інформації</a:t>
            </a:r>
            <a:r>
              <a:rPr lang="ru-RU" sz="2000" dirty="0" smtClean="0"/>
              <a:t> про себе (</a:t>
            </a:r>
            <a:r>
              <a:rPr lang="ru-RU" sz="2000" dirty="0" err="1" smtClean="0"/>
              <a:t>прізвище</a:t>
            </a:r>
            <a:r>
              <a:rPr lang="ru-RU" sz="2000" dirty="0" smtClean="0"/>
              <a:t>, номер телефону, адресу, номер </a:t>
            </a:r>
            <a:r>
              <a:rPr lang="ru-RU" sz="2000" dirty="0" err="1" smtClean="0"/>
              <a:t>навчального</a:t>
            </a:r>
            <a:r>
              <a:rPr lang="ru-RU" sz="2000" dirty="0" smtClean="0"/>
              <a:t> закладу) без </a:t>
            </a:r>
            <a:r>
              <a:rPr lang="ru-RU" sz="2000" dirty="0" err="1" smtClean="0"/>
              <a:t>дозволу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</a:t>
            </a:r>
            <a:r>
              <a:rPr lang="ru-RU" sz="2000" dirty="0" smtClean="0"/>
              <a:t>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хтось</a:t>
            </a:r>
            <a:r>
              <a:rPr lang="ru-RU" sz="2000" dirty="0" smtClean="0"/>
              <a:t> </a:t>
            </a:r>
            <a:r>
              <a:rPr lang="ru-RU" sz="2000" dirty="0" err="1" smtClean="0"/>
              <a:t>каже</a:t>
            </a:r>
            <a:r>
              <a:rPr lang="ru-RU" sz="2000" dirty="0" smtClean="0"/>
              <a:t> вам, </a:t>
            </a:r>
            <a:r>
              <a:rPr lang="ru-RU" sz="2000" dirty="0" err="1" smtClean="0"/>
              <a:t>надсилає</a:t>
            </a:r>
            <a:r>
              <a:rPr lang="ru-RU" sz="2000" dirty="0" smtClean="0"/>
              <a:t> вам,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ви</a:t>
            </a:r>
            <a:r>
              <a:rPr lang="ru-RU" sz="2000" dirty="0" smtClean="0"/>
              <a:t> </a:t>
            </a:r>
            <a:r>
              <a:rPr lang="ru-RU" sz="2000" dirty="0" err="1" smtClean="0"/>
              <a:t>самі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віднайшли</a:t>
            </a:r>
            <a:r>
              <a:rPr lang="ru-RU" sz="2000" dirty="0" smtClean="0"/>
              <a:t> у </a:t>
            </a:r>
            <a:r>
              <a:rPr lang="ru-RU" sz="2000" dirty="0" err="1" smtClean="0"/>
              <a:t>Мережі</a:t>
            </a:r>
            <a:r>
              <a:rPr lang="ru-RU" sz="2000" dirty="0" smtClean="0"/>
              <a:t> </a:t>
            </a:r>
            <a:r>
              <a:rPr lang="ru-RU" sz="2000" dirty="0" err="1" smtClean="0"/>
              <a:t>щось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бентежить</a:t>
            </a:r>
            <a:r>
              <a:rPr lang="ru-RU" sz="2000" dirty="0" smtClean="0"/>
              <a:t> вас, не </a:t>
            </a:r>
            <a:r>
              <a:rPr lang="ru-RU" sz="2000" dirty="0" err="1" smtClean="0"/>
              <a:t>намагайтеся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розібратись</a:t>
            </a:r>
            <a:r>
              <a:rPr lang="ru-RU" sz="2000" dirty="0" smtClean="0"/>
              <a:t> у </a:t>
            </a:r>
            <a:r>
              <a:rPr lang="ru-RU" sz="2000" dirty="0" err="1" smtClean="0"/>
              <a:t>цьому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самотужки</a:t>
            </a:r>
            <a:r>
              <a:rPr lang="ru-RU" sz="2000" dirty="0" smtClean="0"/>
              <a:t>. </a:t>
            </a:r>
            <a:r>
              <a:rPr lang="ru-RU" sz="2000" dirty="0" err="1" smtClean="0"/>
              <a:t>Зверніться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батьків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вчителів</a:t>
            </a:r>
            <a:r>
              <a:rPr lang="ru-RU" sz="2000" dirty="0" smtClean="0"/>
              <a:t> — вони </a:t>
            </a:r>
            <a:r>
              <a:rPr lang="ru-RU" sz="2000" dirty="0" err="1" smtClean="0"/>
              <a:t>знають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треба </a:t>
            </a:r>
            <a:r>
              <a:rPr lang="ru-RU" sz="2000" dirty="0" err="1" smtClean="0"/>
              <a:t>робити</a:t>
            </a:r>
            <a:r>
              <a:rPr lang="ru-RU" sz="2000" dirty="0" smtClean="0"/>
              <a:t>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err="1" smtClean="0"/>
              <a:t>Зустрічі</a:t>
            </a:r>
            <a:r>
              <a:rPr lang="ru-RU" sz="2000" dirty="0" smtClean="0"/>
              <a:t> в реальному </a:t>
            </a:r>
            <a:r>
              <a:rPr lang="ru-RU" sz="2000" dirty="0" err="1" smtClean="0"/>
              <a:t>житті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інтернет-знайомими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є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гарною </a:t>
            </a:r>
            <a:r>
              <a:rPr lang="ru-RU" sz="2000" dirty="0" err="1" smtClean="0"/>
              <a:t>ідеєю</a:t>
            </a:r>
            <a:r>
              <a:rPr lang="ru-RU" sz="2000" dirty="0" smtClean="0"/>
              <a:t>,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люди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бути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різними</a:t>
            </a:r>
            <a:r>
              <a:rPr lang="ru-RU" sz="2000" dirty="0" smtClean="0"/>
              <a:t> в </a:t>
            </a:r>
            <a:r>
              <a:rPr lang="ru-RU" sz="2000" dirty="0" err="1" smtClean="0"/>
              <a:t>електронному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спілкуванні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реальної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зустрічі</a:t>
            </a:r>
            <a:r>
              <a:rPr lang="ru-RU" sz="2000" dirty="0" smtClean="0"/>
              <a:t>.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ж </a:t>
            </a:r>
            <a:r>
              <a:rPr lang="ru-RU" sz="2000" dirty="0" err="1" smtClean="0"/>
              <a:t>ви</a:t>
            </a:r>
            <a:r>
              <a:rPr lang="ru-RU" sz="2000" dirty="0" smtClean="0"/>
              <a:t> все ж </a:t>
            </a:r>
            <a:r>
              <a:rPr lang="ru-RU" sz="2000" dirty="0" err="1" smtClean="0"/>
              <a:t>хочете</a:t>
            </a:r>
            <a:r>
              <a:rPr lang="ru-RU" sz="2000" dirty="0" smtClean="0"/>
              <a:t> </a:t>
            </a:r>
            <a:r>
              <a:rPr lang="ru-RU" sz="2000" dirty="0" err="1" smtClean="0"/>
              <a:t>зустрітися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ними, </a:t>
            </a:r>
            <a:r>
              <a:rPr lang="ru-RU" sz="2000" dirty="0" err="1" smtClean="0"/>
              <a:t>повідомте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це</a:t>
            </a:r>
            <a:r>
              <a:rPr lang="ru-RU" sz="2000" dirty="0" smtClean="0"/>
              <a:t> батькам, </a:t>
            </a:r>
            <a:r>
              <a:rPr lang="ru-RU" sz="2000" dirty="0" err="1" smtClean="0"/>
              <a:t>і</a:t>
            </a:r>
            <a:r>
              <a:rPr lang="ru-RU" sz="2000" dirty="0" smtClean="0"/>
              <a:t> нехай вони </a:t>
            </a:r>
            <a:r>
              <a:rPr lang="ru-RU" sz="2000" dirty="0" err="1" smtClean="0"/>
              <a:t>підуть</a:t>
            </a:r>
            <a:r>
              <a:rPr lang="ru-RU" sz="2000" dirty="0" smtClean="0"/>
              <a:t> на першу </a:t>
            </a:r>
            <a:r>
              <a:rPr lang="ru-RU" sz="2000" dirty="0" err="1" smtClean="0"/>
              <a:t>зустріч</a:t>
            </a:r>
            <a:r>
              <a:rPr lang="ru-RU" sz="2000" dirty="0" smtClean="0"/>
              <a:t> разом </a:t>
            </a:r>
            <a:r>
              <a:rPr lang="ru-RU" sz="2000" dirty="0" err="1" smtClean="0"/>
              <a:t>з</a:t>
            </a:r>
            <a:r>
              <a:rPr lang="ru-RU" sz="2000" dirty="0" smtClean="0"/>
              <a:t> вами.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/>
              <a:t>Не </a:t>
            </a:r>
            <a:r>
              <a:rPr lang="ru-RU" sz="2000" dirty="0" err="1" smtClean="0"/>
              <a:t>відкривайте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листи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електронної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пошти</a:t>
            </a:r>
            <a:r>
              <a:rPr lang="ru-RU" sz="2000" dirty="0" smtClean="0"/>
              <a:t>, </a:t>
            </a:r>
            <a:r>
              <a:rPr lang="ru-RU" sz="2000" dirty="0" err="1" smtClean="0"/>
              <a:t>файли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Web-сторінки</a:t>
            </a:r>
            <a:r>
              <a:rPr lang="ru-RU" sz="2000" dirty="0" smtClean="0"/>
              <a:t>, </a:t>
            </a:r>
            <a:r>
              <a:rPr lang="ru-RU" sz="2000" dirty="0" err="1" smtClean="0"/>
              <a:t>отримані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людей,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</a:t>
            </a:r>
            <a:r>
              <a:rPr lang="ru-RU" sz="2000" dirty="0" smtClean="0"/>
              <a:t> реально не </a:t>
            </a:r>
            <a:r>
              <a:rPr lang="ru-RU" sz="2000" dirty="0" err="1" smtClean="0"/>
              <a:t>знаєте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не</a:t>
            </a:r>
            <a:r>
              <a:rPr lang="ru-RU" sz="2000" dirty="0" smtClean="0"/>
              <a:t> </a:t>
            </a:r>
            <a:r>
              <a:rPr lang="ru-RU" sz="2000" dirty="0" err="1" smtClean="0"/>
              <a:t>довіряєте</a:t>
            </a:r>
            <a:r>
              <a:rPr lang="ru-RU" sz="2000" dirty="0" smtClean="0"/>
              <a:t> </a:t>
            </a:r>
            <a:r>
              <a:rPr lang="ru-RU" sz="2000" dirty="0" err="1" smtClean="0"/>
              <a:t>їм</a:t>
            </a:r>
            <a:r>
              <a:rPr lang="ru-RU" sz="2000" dirty="0" smtClean="0"/>
              <a:t>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err="1" smtClean="0"/>
              <a:t>Нікому</a:t>
            </a:r>
            <a:r>
              <a:rPr lang="ru-RU" sz="2000" dirty="0" smtClean="0"/>
              <a:t> не </a:t>
            </a:r>
            <a:r>
              <a:rPr lang="ru-RU" sz="2000" dirty="0" err="1" smtClean="0"/>
              <a:t>повідомляйте</a:t>
            </a:r>
            <a:r>
              <a:rPr lang="ru-RU" sz="2000" dirty="0" smtClean="0"/>
              <a:t> </a:t>
            </a:r>
            <a:r>
              <a:rPr lang="ru-RU" sz="2000" dirty="0" err="1" smtClean="0"/>
              <a:t>свій</a:t>
            </a:r>
            <a:r>
              <a:rPr lang="ru-RU" sz="2000" dirty="0" smtClean="0"/>
              <a:t> пароль, за </a:t>
            </a:r>
            <a:r>
              <a:rPr lang="ru-RU" sz="2000" dirty="0" err="1" smtClean="0"/>
              <a:t>винятком</a:t>
            </a:r>
            <a:r>
              <a:rPr lang="ru-RU" sz="2000" dirty="0" smtClean="0"/>
              <a:t> </a:t>
            </a:r>
            <a:r>
              <a:rPr lang="ru-RU" sz="2000" dirty="0" err="1" smtClean="0"/>
              <a:t>дорослих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вашої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родини</a:t>
            </a:r>
            <a:r>
              <a:rPr lang="ru-RU" sz="2000" dirty="0" smtClean="0"/>
              <a:t>.</a:t>
            </a:r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20688"/>
            <a:ext cx="82089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Тероризм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суспільно небезпечна діяльність, яка полягає у свідомому, цілеспрямованому застосуванні насильства шляхом захоплення заручників, підпалів, убивств, тортур, залякування населення та органів влади або вчинення інших посягань на життя чи здоров'я ні в чому не винних людей або погрози вчинення злочинних дій з метою досягнення злочинних цілей.</a:t>
            </a:r>
          </a:p>
          <a:p>
            <a:endParaRPr lang="ru-RU" dirty="0"/>
          </a:p>
        </p:txBody>
      </p:sp>
      <p:pic>
        <p:nvPicPr>
          <p:cNvPr id="5" name="Picture 2" descr="Диверсанта &quot;ДНР&quot; засудили до д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24944"/>
            <a:ext cx="4572000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59632" y="332656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ВИ СТАЛИ ЗАРУЧНИКОМ. </a:t>
            </a:r>
          </a:p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Ваші правила поведінки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556792"/>
            <a:ext cx="84249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загострюйте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розмови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незнайомцями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теми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політичного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релігійного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характеру;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реагуйте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зухвалу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поведінку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вдавайтеся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привернути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їхню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продовжуйте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спокійно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сидіти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питаючи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дивлячись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бажано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підкоритися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беззастережно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перш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пересунутися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відкрити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сумочку,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запитуйте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дозволу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стрілянини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лягайте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підлогу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ховайтеся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сидінням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нікуди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біжіть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подібній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слугують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кращою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схованкою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проході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трапляється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нагода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врятуватися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перебуваючи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виходів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розгляньте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варіанти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втечі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аварійні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виходи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постарайтеся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59632" y="332656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ВИ СТАЛИ ЗАРУЧНИКОМ. </a:t>
            </a:r>
          </a:p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Ваші правила поведінки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84969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вдається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симулювати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симптоми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хвороби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з'являється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звільнитися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переговорів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часто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звільняють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літніх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людей;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звільнені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заручники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повідомити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якнайбільше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деталей: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загарбників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транспортного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засобу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пасажирів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їхнє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розташування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моральний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сховайте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вас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скомпрометувати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віддайте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особисті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вимагають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впадайте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паніку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подумайте, як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вихід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становища;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постарайтеся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зрозуміти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наміри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оцінити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опору;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спробуйте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з'ясувати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налаштовані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рішуче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можливий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діалог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59632" y="332656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ВИ СТАЛИ ЗАРУЧНИКОМ. </a:t>
            </a:r>
          </a:p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Ваші правила поведінки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4249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уникайте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необдуманих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невдачі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поставити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власну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безпеку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безпеку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пасажирів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постарайтеся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можливих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помічників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пасажирів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почергове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постійне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спостереження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діями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намагайтеся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зайняти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себе: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читати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розмовляти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сусідами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опинилися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заручниках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допускайте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спровокувати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нападників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звертайте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образи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приниження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поводьтеся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зухвало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виконуйте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злочинців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заперечуйте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допускайте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істерики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паніки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перш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що-небудь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—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запитуйте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дозволу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поранені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постарайтеся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рухатися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—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уникнете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додаткової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втрати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59632" y="332656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ВИ СТАЛИ ЗАРУЧНИКОМ. </a:t>
            </a:r>
          </a:p>
          <a:p>
            <a:pPr algn="ctr" fontAlgn="base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Ваші правила поведінки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4249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вашого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звільнення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ляжте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підлогу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обличчям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вниз, голову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закрийте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руками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рухайтеся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тримайтеся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подалі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дверних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віконних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прорізів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жодному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біжіть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назустріч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працівникам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спецслужб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них, так як вас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прийняти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злочинців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85689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 ст. 147-ої ККУ,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особи як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заручника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спонукати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родичів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затриманого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державну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іншу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установу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фізичної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службової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особи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вчинення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утримання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вчинення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звільнення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заручника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карається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позбавленням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п'яти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до восьми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вчинені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неповнолітнього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організованою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групою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поєднані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погрозою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людей,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спричинили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тяжкі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караються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позбавленням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семи до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п'ятнадцяти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77768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Боротьба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тероризмом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метою: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тероризму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попередження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припинення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терористичної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мінімізації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усунення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причин,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сприяють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здійсненню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терористичної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60995" t="51755" r="12719" b="36967"/>
          <a:stretch>
            <a:fillRect/>
          </a:stretch>
        </p:blipFill>
        <p:spPr bwMode="auto">
          <a:xfrm>
            <a:off x="899592" y="3140968"/>
            <a:ext cx="72008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836712"/>
            <a:ext cx="3669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Використані джерела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7" y="1700808"/>
            <a:ext cx="7848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Гудима А.А. Захист Вітчизни. Основи медичних знань. Рівень стандарту:підручник для 11 класу закладів загальної середньої освіти/ А.А.Гудима, К.О.Пашко, І.М.Гарасимів, М.М.Фука. – Тернопіль: </a:t>
            </a:r>
            <a:r>
              <a:rPr lang="uk-UA" dirty="0" err="1" smtClean="0"/>
              <a:t>Астон</a:t>
            </a:r>
            <a:r>
              <a:rPr lang="uk-UA" dirty="0" smtClean="0"/>
              <a:t>, 2019 </a:t>
            </a:r>
          </a:p>
          <a:p>
            <a:pPr marL="342900" indent="-342900">
              <a:buAutoNum type="arabicPeriod"/>
            </a:pPr>
            <a:r>
              <a:rPr lang="uk-UA" dirty="0" smtClean="0"/>
              <a:t>Павлюк Н.І. Захист Вітчизни. Основи медичних знань. 11 клас: </a:t>
            </a:r>
            <a:r>
              <a:rPr lang="uk-UA" dirty="0" err="1" smtClean="0"/>
              <a:t>навч.-метод.посібгик</a:t>
            </a:r>
            <a:r>
              <a:rPr lang="uk-UA" dirty="0" smtClean="0"/>
              <a:t>/Н.І.Павлюк._Х.: ВГ </a:t>
            </a:r>
            <a:r>
              <a:rPr lang="uk-UA" dirty="0" err="1" smtClean="0"/>
              <a:t>“Основа”</a:t>
            </a:r>
            <a:r>
              <a:rPr lang="uk-UA" dirty="0" smtClean="0"/>
              <a:t>, 2020</a:t>
            </a:r>
          </a:p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https://uahistory.co/pidruchniki/gydima-national-defense-11-class-2019-standard-level/34.php</a:t>
            </a:r>
            <a:endParaRPr lang="uk-UA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188913"/>
            <a:ext cx="8352928" cy="38877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Тероризм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суспільно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небезпечний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безпеці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надзвичайних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належать: </a:t>
            </a:r>
          </a:p>
          <a:p>
            <a:pPr marL="0" indent="0" algn="just"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провокування масових заворушень серед населення;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дестабілізація обстановки в суспільстві з використанням ЗМІ та інших інформаційних засобів;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створення умов для дестабілізації економіки й фінансової системи держави.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3314" name="Picture 2" descr="https://www.culture.ru/storage/images/3bef6f441bef87e2fb8b539227152ef1/a3c6fee3975d73afffbe4eb4cab05d3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717032"/>
            <a:ext cx="4107293" cy="2736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1"/>
            <a:ext cx="8712968" cy="338437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2001 р.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шокований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зухвалими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терористичними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актами,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скоєними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підручними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Ладена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Нью-Йорку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Вашингтоні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бойовики-смертники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Аль-Каїда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спрямували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пасажирські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літаки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башти-близнюки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Всесвітнього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торговельного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центру,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символом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прогресу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могутності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Америки, 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Пентагон.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загинуло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7 тис. людей,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будинків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зруйновано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значно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постраждав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престижний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діловий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район Нью-Йорка —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Мангеттен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err="1" smtClean="0"/>
              <a:t>Тероризм</a:t>
            </a:r>
            <a:r>
              <a:rPr lang="ru-RU" sz="3600" b="1" dirty="0" smtClean="0"/>
              <a:t> — </a:t>
            </a:r>
            <a:r>
              <a:rPr lang="ru-RU" sz="3600" b="1" dirty="0" err="1" smtClean="0"/>
              <a:t>загроза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людству</a:t>
            </a:r>
            <a:r>
              <a:rPr lang="ru-RU" sz="3600" b="1" dirty="0" smtClean="0"/>
              <a:t> ХХІ </a:t>
            </a:r>
            <a:r>
              <a:rPr lang="ru-RU" sz="3600" b="1" dirty="0" err="1" smtClean="0"/>
              <a:t>століття</a:t>
            </a:r>
            <a:r>
              <a:rPr lang="ru-RU" sz="3600" b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1984" t="50376" r="13644" b="37343"/>
          <a:stretch>
            <a:fillRect/>
          </a:stretch>
        </p:blipFill>
        <p:spPr bwMode="auto">
          <a:xfrm>
            <a:off x="899592" y="4293096"/>
            <a:ext cx="67687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тероризм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5810250" cy="36671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548680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Терористичний акт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злочинне діяння у формі застосування зброї, вчинення вибуху, підпалу чи інших дій, відповідальність за які передбачена статтею 258  Кримінального кодексу України.</a:t>
            </a:r>
          </a:p>
          <a:p>
            <a:pPr algn="just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835292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ОСНОВОЮ ТЕРОРИЗМУ МОЖУТЬ БУТИ: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політичні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мотиви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залякування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послаблення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змушування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фізичне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політичних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супротивників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мотивуються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релігійними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переконаннями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помстою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користолюбством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економічною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конкуренцією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поведінкою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психічно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людей.</a:t>
            </a:r>
          </a:p>
          <a:p>
            <a:endParaRPr lang="ru-RU" dirty="0"/>
          </a:p>
        </p:txBody>
      </p:sp>
      <p:pic>
        <p:nvPicPr>
          <p:cNvPr id="4098" name="Picture 2" descr="https://bucket-bykvu.s3.eu-central-1.amazonaws.com/wp-content/uploads/2016/05/25/83ec0909c2c0711f09d28c11363364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501008"/>
            <a:ext cx="499865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43924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Терористичний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акт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Бостоні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США, 15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2013 р.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фінішу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щорічного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Бостонського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марафону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пролунало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вибухи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унаслідок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загинуло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три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постраждали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183 особи.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вибухів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поліція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звинуватила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вихідців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Чечні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68123" t="43892" r="19888" b="43567"/>
          <a:stretch>
            <a:fillRect/>
          </a:stretch>
        </p:blipFill>
        <p:spPr bwMode="auto">
          <a:xfrm>
            <a:off x="4716016" y="404664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68406" t="47117" r="19887" b="41354"/>
          <a:stretch>
            <a:fillRect/>
          </a:stretch>
        </p:blipFill>
        <p:spPr bwMode="auto">
          <a:xfrm>
            <a:off x="323528" y="3212976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27985" y="3501008"/>
            <a:ext cx="43204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Терористичний</a:t>
            </a:r>
            <a:r>
              <a:rPr lang="ru-RU" sz="2000" dirty="0" smtClean="0"/>
              <a:t> акт у </a:t>
            </a:r>
            <a:r>
              <a:rPr lang="ru-RU" sz="2000" dirty="0" err="1" smtClean="0"/>
              <a:t>Києві</a:t>
            </a:r>
            <a:r>
              <a:rPr lang="ru-RU" sz="2000" dirty="0" smtClean="0"/>
              <a:t> 27. 06. 2017 р. </a:t>
            </a:r>
            <a:r>
              <a:rPr lang="ru-RU" sz="2000" dirty="0" err="1" smtClean="0"/>
              <a:t>Унаслідок</a:t>
            </a:r>
            <a:r>
              <a:rPr lang="ru-RU" sz="2000" dirty="0" smtClean="0"/>
              <a:t> </a:t>
            </a:r>
            <a:r>
              <a:rPr lang="ru-RU" sz="2000" dirty="0" err="1" smtClean="0"/>
              <a:t>вибуху</a:t>
            </a:r>
            <a:r>
              <a:rPr lang="ru-RU" sz="2000" dirty="0" smtClean="0"/>
              <a:t> </a:t>
            </a:r>
            <a:r>
              <a:rPr lang="ru-RU" sz="2000" dirty="0" err="1" smtClean="0"/>
              <a:t>автомобіля</a:t>
            </a:r>
            <a:r>
              <a:rPr lang="ru-RU" sz="2000" dirty="0" smtClean="0"/>
              <a:t> в </a:t>
            </a:r>
            <a:r>
              <a:rPr lang="ru-RU" sz="2000" dirty="0" err="1" smtClean="0"/>
              <a:t>Солом'янському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районі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Києва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загинув</a:t>
            </a:r>
            <a:r>
              <a:rPr lang="ru-RU" sz="2000" dirty="0" smtClean="0"/>
              <a:t> </a:t>
            </a:r>
            <a:r>
              <a:rPr lang="ru-RU" sz="2000" dirty="0" err="1" smtClean="0"/>
              <a:t>співробітник</a:t>
            </a:r>
            <a:r>
              <a:rPr lang="ru-RU" sz="2000" dirty="0" smtClean="0"/>
              <a:t> Головного </a:t>
            </a:r>
            <a:r>
              <a:rPr lang="ru-RU" sz="2000" dirty="0" err="1" smtClean="0"/>
              <a:t>управління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розвідки</a:t>
            </a:r>
            <a:r>
              <a:rPr lang="ru-RU" sz="2000" dirty="0" smtClean="0"/>
              <a:t> </a:t>
            </a:r>
            <a:r>
              <a:rPr lang="ru-RU" sz="2000" dirty="0" err="1" smtClean="0"/>
              <a:t>Міністерства</a:t>
            </a:r>
            <a:r>
              <a:rPr lang="ru-RU" sz="2000" dirty="0" smtClean="0"/>
              <a:t> оборони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 Максим Шаповал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548680"/>
            <a:ext cx="82809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ТЕРОРИЗМ — ЗЛОЧИН ПРОТИ ЛЮДСТВА. 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Обов'язковими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характеризують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тероризм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є: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насильства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як правило,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заподіяння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здоров'ю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матеріальних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моральних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збитків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людей.</a:t>
            </a: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53738" t="39348" r="22567" b="33334"/>
          <a:stretch>
            <a:fillRect/>
          </a:stretch>
        </p:blipFill>
        <p:spPr bwMode="auto">
          <a:xfrm>
            <a:off x="2267744" y="3356992"/>
            <a:ext cx="56886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4969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ТЕРОРИСТИЧНІ АКТИ: 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• спричиняють масові людські жертви,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• чинять значний психологічний тиск на великі маси людей,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• спричиняють руйнування матеріальних і духовних цінностей, які можуть не підлягати відновленню,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• сіють ворожнечу між державами, провокують війни, недовіру і ненависть між соціальними і національними групами, що тривають, іноді, протягом життя цілого покоління.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https://pbs.twimg.com/media/Ey8XYkIXAAUW5g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717032"/>
            <a:ext cx="4161815" cy="2825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276</TotalTime>
  <Words>1605</Words>
  <Application>Microsoft Office PowerPoint</Application>
  <PresentationFormat>Экран (4:3)</PresentationFormat>
  <Paragraphs>110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Бумажная</vt:lpstr>
      <vt:lpstr>Слайд 1</vt:lpstr>
      <vt:lpstr>Слайд 2</vt:lpstr>
      <vt:lpstr>Слайд 3</vt:lpstr>
      <vt:lpstr>Тероризм — загроза людству ХХІ століття.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desantlvov</dc:creator>
  <cp:lastModifiedBy>Usr</cp:lastModifiedBy>
  <cp:revision>114</cp:revision>
  <dcterms:created xsi:type="dcterms:W3CDTF">2019-12-13T07:11:03Z</dcterms:created>
  <dcterms:modified xsi:type="dcterms:W3CDTF">2021-11-22T16:38:58Z</dcterms:modified>
</cp:coreProperties>
</file>