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7FC2"/>
    <a:srgbClr val="D2C200"/>
    <a:srgbClr val="B3AA00"/>
    <a:srgbClr val="867D00"/>
    <a:srgbClr val="FFB902"/>
    <a:srgbClr val="FFFFFF"/>
    <a:srgbClr val="00A8E6"/>
    <a:srgbClr val="E4FCFD"/>
    <a:srgbClr val="8EC6E7"/>
    <a:srgbClr val="FFD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4238-1741-4513-AC85-A393307DBB3E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00866-B81E-4699-9D3B-C8807B78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061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4238-1741-4513-AC85-A393307DBB3E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00866-B81E-4699-9D3B-C8807B78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16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4238-1741-4513-AC85-A393307DBB3E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00866-B81E-4699-9D3B-C8807B78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86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4238-1741-4513-AC85-A393307DBB3E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00866-B81E-4699-9D3B-C8807B78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82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4238-1741-4513-AC85-A393307DBB3E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00866-B81E-4699-9D3B-C8807B78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420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4238-1741-4513-AC85-A393307DBB3E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00866-B81E-4699-9D3B-C8807B78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785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4238-1741-4513-AC85-A393307DBB3E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00866-B81E-4699-9D3B-C8807B78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732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4238-1741-4513-AC85-A393307DBB3E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00866-B81E-4699-9D3B-C8807B78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64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4238-1741-4513-AC85-A393307DBB3E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00866-B81E-4699-9D3B-C8807B78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532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4238-1741-4513-AC85-A393307DBB3E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00866-B81E-4699-9D3B-C8807B78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04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4238-1741-4513-AC85-A393307DBB3E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00866-B81E-4699-9D3B-C8807B78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52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A4238-1741-4513-AC85-A393307DBB3E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00866-B81E-4699-9D3B-C8807B78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3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CB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5095" y="877277"/>
            <a:ext cx="739016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ОБЕРЕЖНО, </a:t>
            </a:r>
          </a:p>
          <a:p>
            <a:pPr algn="ctr"/>
            <a:r>
              <a:rPr lang="uk-UA" sz="8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МІНИ!</a:t>
            </a:r>
            <a:endParaRPr lang="ru-RU" sz="8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22" y="3265714"/>
            <a:ext cx="5792755" cy="32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4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285" y="267678"/>
            <a:ext cx="111924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Де може бути вибуховий предмет?</a:t>
            </a:r>
            <a:endParaRPr lang="ru-RU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8" y="1085428"/>
            <a:ext cx="1691073" cy="31398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715" y="2532090"/>
            <a:ext cx="2143125" cy="2143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214" y="1117686"/>
            <a:ext cx="2722015" cy="22061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926" y="1117686"/>
            <a:ext cx="2093347" cy="29608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8069" y="3237559"/>
            <a:ext cx="3409381" cy="34093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360" y="3848087"/>
            <a:ext cx="3169331" cy="31330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6035" y="450311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9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3431" y="1327221"/>
            <a:ext cx="1088571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В УСІ ПРЕДМЕТИ МОЖЛИВО </a:t>
            </a:r>
          </a:p>
          <a:p>
            <a:pPr algn="ctr"/>
            <a:r>
              <a:rPr lang="uk-UA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СХОВАТИ </a:t>
            </a:r>
            <a:r>
              <a:rPr lang="uk-UA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ВИБУХІВКУ. </a:t>
            </a:r>
          </a:p>
          <a:p>
            <a:pPr algn="ctr"/>
            <a:r>
              <a:rPr lang="uk-UA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ТОМУ ВСІ ВОНИ Є </a:t>
            </a:r>
            <a:r>
              <a:rPr lang="uk-UA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НЕБЕЗПЕЧНИМИ</a:t>
            </a:r>
            <a:r>
              <a:rPr lang="uk-UA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!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117" y="3266213"/>
            <a:ext cx="5050224" cy="33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9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A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30043" r="60952" b="44760"/>
          <a:stretch/>
        </p:blipFill>
        <p:spPr>
          <a:xfrm>
            <a:off x="3207656" y="1074058"/>
            <a:ext cx="5341258" cy="25837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34" y="2351315"/>
            <a:ext cx="4195310" cy="43481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658229" y="3480375"/>
            <a:ext cx="233589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ТАК?</a:t>
            </a:r>
            <a:r>
              <a:rPr lang="uk-U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uk-UA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чи </a:t>
            </a:r>
          </a:p>
          <a:p>
            <a:pPr algn="ctr"/>
            <a:r>
              <a:rPr lang="uk-UA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НІ?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8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A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7" t="29620" r="60714" b="41371"/>
          <a:stretch/>
        </p:blipFill>
        <p:spPr>
          <a:xfrm>
            <a:off x="856343" y="3463469"/>
            <a:ext cx="5746294" cy="3314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658" b="28994"/>
          <a:stretch/>
        </p:blipFill>
        <p:spPr>
          <a:xfrm>
            <a:off x="1625597" y="-624116"/>
            <a:ext cx="4003221" cy="40875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67086" y="233046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k-U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ТАК?</a:t>
            </a:r>
            <a:r>
              <a:rPr lang="uk-UA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lvl="0" algn="ctr"/>
            <a:r>
              <a:rPr lang="uk-UA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чи </a:t>
            </a:r>
          </a:p>
          <a:p>
            <a:pPr lvl="0" algn="ctr"/>
            <a:r>
              <a:rPr lang="uk-U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НІ?</a:t>
            </a:r>
            <a:endParaRPr lang="ru-RU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3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32373" r="59666" b="40736"/>
          <a:stretch/>
        </p:blipFill>
        <p:spPr>
          <a:xfrm>
            <a:off x="0" y="3345543"/>
            <a:ext cx="6908800" cy="35124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831" y="1705531"/>
            <a:ext cx="4695262" cy="48658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88685" y="17964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k-U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ТАК?</a:t>
            </a:r>
            <a:r>
              <a:rPr lang="uk-UA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lvl="0" algn="ctr"/>
            <a:r>
              <a:rPr lang="uk-UA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чи </a:t>
            </a:r>
          </a:p>
          <a:p>
            <a:pPr lvl="0" algn="ctr"/>
            <a:r>
              <a:rPr lang="uk-U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НІ?</a:t>
            </a:r>
            <a:endParaRPr lang="ru-RU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94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86111" y="3330192"/>
            <a:ext cx="6609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БЕРЕЖІТЬ СЕБЕ!</a:t>
            </a:r>
            <a:endParaRPr lang="ru-RU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29" y="1724932"/>
            <a:ext cx="57150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0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229" y="332379"/>
            <a:ext cx="1209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Міна </a:t>
            </a:r>
            <a:r>
              <a:rPr lang="uk-UA" sz="4000" dirty="0" smtClean="0">
                <a:latin typeface="Bookman Old Style" panose="02050604050505020204" pitchFamily="18" charset="0"/>
              </a:rPr>
              <a:t>— боєприпас, що встановлюється під землею, на землі чи поблизу землі або іншої поверхні й призначений для вибуху, спричиненого присутністю, близькістю чи контактом людини або транспортним засобом.</a:t>
            </a:r>
            <a:endParaRPr lang="uk-UA" sz="4000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5408" t="23928" b="20242"/>
          <a:stretch/>
        </p:blipFill>
        <p:spPr>
          <a:xfrm>
            <a:off x="8144329" y="3385059"/>
            <a:ext cx="327841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98879" y="0"/>
            <a:ext cx="76845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НЕ ЧІПАЙ!</a:t>
            </a:r>
          </a:p>
          <a:p>
            <a:pPr algn="ctr"/>
            <a:r>
              <a:rPr lang="uk-UA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 ВИБУХОНЕБЕЗПЕЧНО!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57" t="18836" r="2619"/>
          <a:stretch/>
        </p:blipFill>
        <p:spPr>
          <a:xfrm>
            <a:off x="1161143" y="1650880"/>
            <a:ext cx="10450286" cy="504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9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2" y="228826"/>
            <a:ext cx="11430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1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E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3570" y="936563"/>
            <a:ext cx="60051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DD04"/>
                </a:solidFill>
                <a:latin typeface="Bookman Old Style" panose="02050604050505020204" pitchFamily="18" charset="0"/>
              </a:rPr>
              <a:t>З</a:t>
            </a:r>
            <a:r>
              <a:rPr lang="ru-RU" sz="4400" b="1" dirty="0" smtClean="0">
                <a:solidFill>
                  <a:srgbClr val="FFDD04"/>
                </a:solidFill>
                <a:latin typeface="Bookman Old Style" panose="02050604050505020204" pitchFamily="18" charset="0"/>
              </a:rPr>
              <a:t>араз </a:t>
            </a:r>
            <a:r>
              <a:rPr lang="ru-RU" sz="4400" b="1" dirty="0" err="1" smtClean="0">
                <a:solidFill>
                  <a:srgbClr val="FFDD04"/>
                </a:solidFill>
                <a:latin typeface="Bookman Old Style" panose="02050604050505020204" pitchFamily="18" charset="0"/>
              </a:rPr>
              <a:t>небезпечно</a:t>
            </a:r>
            <a:r>
              <a:rPr lang="ru-RU" sz="4400" b="1" dirty="0" smtClean="0">
                <a:solidFill>
                  <a:srgbClr val="FFDD04"/>
                </a:solidFill>
                <a:latin typeface="Bookman Old Style" panose="02050604050505020204" pitchFamily="18" charset="0"/>
              </a:rPr>
              <a:t>: </a:t>
            </a:r>
            <a:endParaRPr lang="ru-RU" sz="4400" b="1" dirty="0">
              <a:solidFill>
                <a:srgbClr val="FFDD0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370" y="2141657"/>
            <a:ext cx="92020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uk-UA" sz="2000" b="1" dirty="0" smtClean="0">
                <a:latin typeface="Bookman Old Style" panose="02050604050505020204" pitchFamily="18" charset="0"/>
              </a:rPr>
              <a:t>  </a:t>
            </a:r>
            <a:r>
              <a:rPr lang="uk-UA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ходити в ліс, на водойми, поля, де проводились бойові дії;</a:t>
            </a:r>
          </a:p>
          <a:p>
            <a:endParaRPr lang="uk-UA" sz="2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наближатися до розбитої ворожої техніки;</a:t>
            </a:r>
          </a:p>
          <a:p>
            <a:endParaRPr lang="uk-UA" sz="2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заходити до покинутих споруд та будинків;</a:t>
            </a:r>
          </a:p>
          <a:p>
            <a:endParaRPr lang="uk-UA" sz="2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з’їжджати на узбіччя доріг.</a:t>
            </a:r>
            <a:endParaRPr lang="uk-UA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9575"/>
          <a:stretch/>
        </p:blipFill>
        <p:spPr>
          <a:xfrm>
            <a:off x="7401853" y="2788051"/>
            <a:ext cx="4355147" cy="372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5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6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83543" y="416837"/>
            <a:ext cx="6878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При виявленні вибухонебезпечних (підозрілих) предметів забороняється:</a:t>
            </a:r>
            <a:endParaRPr lang="uk-UA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486" y="183459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 smtClean="0">
                <a:latin typeface="Bookman Old Style" panose="02050604050505020204" pitchFamily="18" charset="0"/>
              </a:rPr>
              <a:t>•</a:t>
            </a:r>
            <a:r>
              <a:rPr lang="uk-UA" sz="2400" b="1" dirty="0" smtClean="0">
                <a:latin typeface="Bookman Old Style" panose="02050604050505020204" pitchFamily="18" charset="0"/>
              </a:rPr>
              <a:t>рухати їх з місця (піднімати, переносити, тягнути, розкривати); </a:t>
            </a:r>
          </a:p>
          <a:p>
            <a:endParaRPr lang="uk-UA" sz="2400" b="1" dirty="0" smtClean="0">
              <a:latin typeface="Bookman Old Style" panose="02050604050505020204" pitchFamily="18" charset="0"/>
            </a:endParaRPr>
          </a:p>
          <a:p>
            <a:r>
              <a:rPr lang="uk-UA" sz="2400" b="1" dirty="0" smtClean="0">
                <a:latin typeface="Bookman Old Style" panose="02050604050505020204" pitchFamily="18" charset="0"/>
              </a:rPr>
              <a:t>•  збиратися навколо них групою; </a:t>
            </a:r>
          </a:p>
          <a:p>
            <a:endParaRPr lang="uk-UA" sz="2400" b="1" dirty="0" smtClean="0">
              <a:latin typeface="Bookman Old Style" panose="02050604050505020204" pitchFamily="18" charset="0"/>
            </a:endParaRPr>
          </a:p>
          <a:p>
            <a:r>
              <a:rPr lang="uk-UA" sz="2400" b="1" dirty="0" smtClean="0">
                <a:latin typeface="Bookman Old Style" panose="02050604050505020204" pitchFamily="18" charset="0"/>
              </a:rPr>
              <a:t>•  намагатися самостійно розряджати (перерізати проводи, розтяжки тощо). </a:t>
            </a:r>
            <a:endParaRPr lang="uk-UA" sz="2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217" r="68713" b="35596"/>
          <a:stretch/>
        </p:blipFill>
        <p:spPr>
          <a:xfrm>
            <a:off x="9360120" y="3705923"/>
            <a:ext cx="2569029" cy="2926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66575" t="50942"/>
          <a:stretch/>
        </p:blipFill>
        <p:spPr>
          <a:xfrm>
            <a:off x="6550648" y="2336800"/>
            <a:ext cx="2848311" cy="20755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65505" b="45827"/>
          <a:stretch/>
        </p:blipFill>
        <p:spPr>
          <a:xfrm>
            <a:off x="9652000" y="561240"/>
            <a:ext cx="2277149" cy="17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6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203" y="1150090"/>
            <a:ext cx="5510220" cy="551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86857" y="319093"/>
            <a:ext cx="80409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Що потрібно робити при виявленні вибухонебезпечних (підозрілих) предметів: </a:t>
            </a:r>
            <a:endParaRPr lang="uk-UA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7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8435" y="2531907"/>
            <a:ext cx="49824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ТЕМАТИЧНІ </a:t>
            </a:r>
          </a:p>
          <a:p>
            <a:pPr algn="ctr"/>
            <a:r>
              <a:rPr lang="uk-UA" sz="5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ЗАВДАННЯ</a:t>
            </a:r>
            <a:endParaRPr lang="ru-RU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" t="4" r="62493"/>
          <a:stretch/>
        </p:blipFill>
        <p:spPr>
          <a:xfrm>
            <a:off x="704710" y="885372"/>
            <a:ext cx="4008211" cy="560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050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t="8657" r="48810" b="7916"/>
          <a:stretch/>
        </p:blipFill>
        <p:spPr>
          <a:xfrm>
            <a:off x="377372" y="943428"/>
            <a:ext cx="5965372" cy="57186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20207" y="213510"/>
            <a:ext cx="63225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Знайди зашифровані слова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69455" y="943428"/>
            <a:ext cx="3430747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До вибухонебезпечних</a:t>
            </a:r>
          </a:p>
          <a:p>
            <a:pPr algn="ctr"/>
            <a:r>
              <a:rPr lang="uk-UA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предметів </a:t>
            </a:r>
            <a:r>
              <a:rPr lang="uk-UA" sz="2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належать:</a:t>
            </a:r>
          </a:p>
          <a:p>
            <a:pPr marL="285750" indent="-285750" algn="ctr">
              <a:buFontTx/>
              <a:buChar char="-"/>
            </a:pPr>
            <a:r>
              <a:rPr lang="uk-UA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МІНА </a:t>
            </a:r>
          </a:p>
          <a:p>
            <a:pPr marL="285750" indent="-285750" algn="ctr">
              <a:buFontTx/>
              <a:buChar char="-"/>
            </a:pPr>
            <a:r>
              <a:rPr lang="uk-UA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БОМБА</a:t>
            </a:r>
          </a:p>
          <a:p>
            <a:pPr marL="285750" indent="-285750" algn="ctr">
              <a:buFontTx/>
              <a:buChar char="-"/>
            </a:pPr>
            <a:r>
              <a:rPr lang="uk-UA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ГРАНАТА</a:t>
            </a:r>
          </a:p>
          <a:p>
            <a:pPr marL="285750" indent="-285750" algn="ctr">
              <a:buFontTx/>
              <a:buChar char="-"/>
            </a:pPr>
            <a:r>
              <a:rPr lang="uk-UA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ПАТРОН</a:t>
            </a:r>
          </a:p>
          <a:p>
            <a:pPr algn="ctr"/>
            <a:r>
              <a:rPr lang="uk-UA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БОЄПРИПАСИ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20212" y="3100595"/>
            <a:ext cx="3200876" cy="193899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 потрібно з собою взяти </a:t>
            </a:r>
          </a:p>
          <a:p>
            <a:pPr algn="ctr"/>
            <a:r>
              <a:rPr lang="uk-UA" sz="2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 час евакуації?</a:t>
            </a:r>
          </a:p>
          <a:p>
            <a:pPr marL="285750" indent="-285750" algn="ctr">
              <a:buFontTx/>
              <a:buChar char="-"/>
            </a:pPr>
            <a:r>
              <a:rPr lang="uk-UA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ДОКУМЕНТИ</a:t>
            </a:r>
            <a:endParaRPr lang="ru-RU" sz="2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r>
              <a:rPr lang="uk-UA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ЛІКИ</a:t>
            </a:r>
          </a:p>
          <a:p>
            <a:pPr marL="285750" indent="-285750" algn="ctr">
              <a:buFontTx/>
              <a:buChar char="-"/>
            </a:pPr>
            <a:r>
              <a:rPr lang="uk-UA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ВОДА</a:t>
            </a:r>
          </a:p>
          <a:p>
            <a:pPr algn="ctr"/>
            <a:r>
              <a:rPr lang="uk-UA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ЇЖА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71033" y="5257762"/>
            <a:ext cx="2340704" cy="1477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b="1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Додаткові слова:</a:t>
            </a:r>
          </a:p>
          <a:p>
            <a:pPr marL="285750" indent="-285750" algn="ctr">
              <a:buFontTx/>
              <a:buChar char="-"/>
            </a:pPr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СХОВИЩЕ</a:t>
            </a:r>
          </a:p>
          <a:p>
            <a:pPr marL="285750" indent="-285750" algn="ctr">
              <a:buFontTx/>
              <a:buChar char="-"/>
            </a:pPr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ВИБУХ</a:t>
            </a:r>
          </a:p>
          <a:p>
            <a:pPr marL="285750" indent="-285750" algn="ctr">
              <a:buFontTx/>
              <a:buChar char="-"/>
            </a:pPr>
            <a:r>
              <a:rPr lang="uk-UA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ГОЛУБ</a:t>
            </a:r>
          </a:p>
          <a:p>
            <a:pPr algn="ctr"/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- МИР</a:t>
            </a:r>
            <a:endParaRPr lang="ru-RU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8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209</Words>
  <Application>Microsoft Office PowerPoint</Application>
  <PresentationFormat>Широкоэкранный</PresentationFormat>
  <Paragraphs>55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Bookman Old Style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10</cp:revision>
  <dcterms:created xsi:type="dcterms:W3CDTF">2023-03-24T09:21:01Z</dcterms:created>
  <dcterms:modified xsi:type="dcterms:W3CDTF">2023-03-24T10:52:01Z</dcterms:modified>
</cp:coreProperties>
</file>