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6.gif" ContentType="image/gif"/>
  <Override PartName="/ppt/media/image2.gif" ContentType="image/gif"/>
  <Override PartName="/ppt/media/image3.gif" ContentType="image/gif"/>
  <Override PartName="/ppt/media/image4.gif" ContentType="image/gif"/>
  <Override PartName="/ppt/media/image5.gif" ContentType="image/gif"/>
  <Override PartName="/ppt/media/image7.gif" ContentType="image/gif"/>
  <Override PartName="/ppt/media/image8.gif" ContentType="image/gif"/>
  <Override PartName="/ppt/media/image9.gif" ContentType="image/gif"/>
  <Override PartName="/ppt/media/image10.gif" ContentType="image/gif"/>
  <Override PartName="/ppt/media/image11.gif" ContentType="image/gif"/>
  <Override PartName="/ppt/media/image12.png" ContentType="image/png"/>
  <Override PartName="/ppt/media/image13.gif" ContentType="image/gif"/>
  <Override PartName="/ppt/media/image14.gif" ContentType="image/gif"/>
  <Override PartName="/ppt/media/image15.gif" ContentType="image/gif"/>
  <Override PartName="/ppt/media/image16.gif" ContentType="image/gif"/>
  <Override PartName="/ppt/media/image17.gif" ContentType="image/gif"/>
  <Override PartName="/ppt/media/image18.gif" ContentType="image/gif"/>
  <Override PartName="/ppt/media/image19.gif" ContentType="image/gif"/>
  <Override PartName="/ppt/media/image20.gif" ContentType="image/gif"/>
  <Override PartName="/ppt/media/image21.gif" ContentType="image/gif"/>
  <Override PartName="/ppt/media/image22.gif" ContentType="image/gif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jpeg" ContentType="image/jpeg"/>
  <Override PartName="/ppt/media/image30.gif" ContentType="image/gif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0CCCB8-CBB2-4D81-ABF5-A3C7FF74CD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BE975E-B9BD-443E-9B3B-3B2064E8ED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115554-BC23-42FE-8FAC-40284331BD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F6BD86-14CB-4D2C-8288-12859CB2978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FDB879-B402-43C3-B667-A49F6A933F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F61E67-EB94-43D0-BB19-41084AB051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A52F77-B590-4828-B0F0-87243DBF8E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E8CED8-7CA7-4ABD-BFB5-ACD8EBC224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C607B8-1266-45D1-8A6C-22642F473A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B82A10-5EB8-4B09-914F-2C64CB2719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D0CF90-9115-4224-8B17-BE3F41B006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940012-2FB5-4809-B635-23E4D075FD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3D21A9-700C-497B-A0A2-861AD3C1B7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091193-A081-4B40-BEE2-84081CD71E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A72A87-D7F1-4AE6-BC56-1ED2EF76A1B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28854B-81E3-416B-A413-D1C829F2606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2E2207-9D2E-44CC-9EEE-3AA799FD855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EB8C8E-5635-4E21-B5EB-256D2AF22C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B985BE-30FF-47FA-AEF9-932E64C664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AFAA87-7918-4E10-AF99-39BB49579F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941AF9-B1AD-4C18-9773-89529D8668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A07A49-BA5E-4B9E-8DCC-F6B8811689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F6635B-6855-495F-8E7A-A315BA48E9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241CDC-C737-4685-BA5A-4FFD7AE40E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B7F8F0-394D-4C15-B2F9-649D41A1BB6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28ADC9-EB7A-4E35-9CD4-0E666B42D4C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gif"/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image" Target="../media/image12.png"/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image" Target="../media/image17.gif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image" Target="../media/image20.gif"/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Сценарій розваги для проведення в ЗДО для дітей старшого дошкільного віку  до Дня світлофора: &amp;quot;Світлофор та його друзі&amp;quot;."/>
          <p:cNvPicPr/>
          <p:nvPr/>
        </p:nvPicPr>
        <p:blipFill>
          <a:blip r:embed="rId1"/>
          <a:stretch/>
        </p:blipFill>
        <p:spPr>
          <a:xfrm>
            <a:off x="2718360" y="1483200"/>
            <a:ext cx="6676920" cy="500760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3"/>
          <p:cNvSpPr/>
          <p:nvPr/>
        </p:nvSpPr>
        <p:spPr>
          <a:xfrm>
            <a:off x="2107440" y="649440"/>
            <a:ext cx="80614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262626"/>
                </a:solidFill>
                <a:latin typeface="Calibri"/>
              </a:rPr>
              <a:t>Правила дорожнього руху</a:t>
            </a:r>
            <a:endParaRPr b="0" lang="uk-UA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423080" y="993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Безпека руху пішохода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391680" y="1758240"/>
            <a:ext cx="115466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Переходити вулицю можна тільки на зелене світло світлофора!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Переходити вулицю можна тільки по пішохідних переходах!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Переходячи вулицю, завжди треба дивитися спочатку – ліворуч, а дійшовши до середини дороги – праворуч!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Не можна грати на проїзній частині доріг і на тротуарі!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Якщо ви переходите дорогу, добре мати зоровий контакт з водієм - так ви переконаєтеся на 100%, що він точно вас побачив і пригальмував саме для того, аби вас пропустити.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Picture 2" descr="Знак 1.39. Аварійно небезпечна ділянка – ПДР України"/>
          <p:cNvPicPr/>
          <p:nvPr/>
        </p:nvPicPr>
        <p:blipFill>
          <a:blip r:embed="rId1"/>
          <a:stretch/>
        </p:blipFill>
        <p:spPr>
          <a:xfrm>
            <a:off x="9942480" y="4688640"/>
            <a:ext cx="1995480" cy="175392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4" descr="Как используется восклицательный знак в английском языке"/>
          <p:cNvPicPr/>
          <p:nvPr/>
        </p:nvPicPr>
        <p:blipFill>
          <a:blip r:embed="rId2"/>
          <a:stretch/>
        </p:blipFill>
        <p:spPr>
          <a:xfrm>
            <a:off x="994320" y="210240"/>
            <a:ext cx="2426040" cy="1614960"/>
          </a:xfrm>
          <a:prstGeom prst="rect">
            <a:avLst/>
          </a:prstGeom>
          <a:ln w="0">
            <a:noFill/>
          </a:ln>
        </p:spPr>
      </p:pic>
      <p:sp>
        <p:nvSpPr>
          <p:cNvPr id="147" name="TextBox 3"/>
          <p:cNvSpPr/>
          <p:nvPr/>
        </p:nvSpPr>
        <p:spPr>
          <a:xfrm>
            <a:off x="1107000" y="5669280"/>
            <a:ext cx="84099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4000" spc="-1" strike="noStrike">
                <a:solidFill>
                  <a:schemeClr val="accent1">
                    <a:lumMod val="50000"/>
                  </a:schemeClr>
                </a:solidFill>
                <a:latin typeface="Georgia"/>
              </a:rPr>
              <a:t>І все буде добре у кожного з нас!!!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401840" y="254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Безпека руху пішохода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48720" y="1825560"/>
            <a:ext cx="113691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Пішохід завжди має пам’ятати, що він теж має переконатися в безпеці своїх дій. Автомобіль не зупиняється миттєво. Тому вулицю навіть на переході потрібно перетинати обережно.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Не перебігайте дорогу — ні на пішохідному переході, ні у невстановлених місцях. Якщо водій вас пропускає, дійдіть до межі машини та перевірте, чи ніхто його не обганяє. Інший водій може подумати, що автомобіль паркується чи зупинився з іншої потреби.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Звертайте увагу на дорожні знаки.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На регульованих переходах дотримуйтеся сигналів світлофора. Пам’ятайте, що так само на світлофор звертає увагу і водій.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Якщо ви змушені рухатися загальною дорогою, де немає тротуарів, тим більше в темну пору доби, потрібно мати світлий одяг або світловідбиваючі елементи на ньому.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2" descr="Знак 1.39. Аварійно небезпечна ділянка – ПДР України"/>
          <p:cNvPicPr/>
          <p:nvPr/>
        </p:nvPicPr>
        <p:blipFill>
          <a:blip r:embed="rId1"/>
          <a:stretch/>
        </p:blipFill>
        <p:spPr>
          <a:xfrm>
            <a:off x="10037160" y="210240"/>
            <a:ext cx="1679760" cy="147600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4" descr="Как используется восклицательный знак в английском языке"/>
          <p:cNvPicPr/>
          <p:nvPr/>
        </p:nvPicPr>
        <p:blipFill>
          <a:blip r:embed="rId2"/>
          <a:stretch/>
        </p:blipFill>
        <p:spPr>
          <a:xfrm>
            <a:off x="1107000" y="210240"/>
            <a:ext cx="2426040" cy="1614960"/>
          </a:xfrm>
          <a:prstGeom prst="rect">
            <a:avLst/>
          </a:prstGeom>
          <a:ln w="0">
            <a:noFill/>
          </a:ln>
        </p:spPr>
      </p:pic>
      <p:sp>
        <p:nvSpPr>
          <p:cNvPr id="152" name="TextBox 3"/>
          <p:cNvSpPr/>
          <p:nvPr/>
        </p:nvSpPr>
        <p:spPr>
          <a:xfrm>
            <a:off x="2320200" y="5715000"/>
            <a:ext cx="84099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4000" spc="-1" strike="noStrike">
                <a:solidFill>
                  <a:schemeClr val="accent1">
                    <a:lumMod val="50000"/>
                  </a:schemeClr>
                </a:solidFill>
                <a:latin typeface="Georgia"/>
              </a:rPr>
              <a:t>І все буде добре у кожного з нас!!!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Дорожні знаки для пішоходів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431040" y="1821600"/>
            <a:ext cx="3786480" cy="64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Пішохідний перехід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Picture 2" descr="Знак 5.35.2. Пішохідний перехід – ПДР України"/>
          <p:cNvPicPr/>
          <p:nvPr/>
        </p:nvPicPr>
        <p:blipFill>
          <a:blip r:embed="rId1"/>
          <a:stretch/>
        </p:blipFill>
        <p:spPr>
          <a:xfrm>
            <a:off x="4253760" y="1378080"/>
            <a:ext cx="1530720" cy="152784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" descr="Знак 5.36.2. Підземний пішохідний перехід – ПДР України"/>
          <p:cNvPicPr/>
          <p:nvPr/>
        </p:nvPicPr>
        <p:blipFill>
          <a:blip r:embed="rId2"/>
          <a:stretch/>
        </p:blipFill>
        <p:spPr>
          <a:xfrm>
            <a:off x="1297080" y="3078720"/>
            <a:ext cx="1625760" cy="1619280"/>
          </a:xfrm>
          <a:prstGeom prst="rect">
            <a:avLst/>
          </a:prstGeom>
          <a:ln w="0">
            <a:noFill/>
          </a:ln>
        </p:spPr>
      </p:pic>
      <p:sp>
        <p:nvSpPr>
          <p:cNvPr id="88" name="Объект 2"/>
          <p:cNvSpPr/>
          <p:nvPr/>
        </p:nvSpPr>
        <p:spPr>
          <a:xfrm>
            <a:off x="5336640" y="356652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4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Підземний пішохідний перехід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6" descr="Знак 5.36.1. Підземний пішохідний перехід – ПДР України"/>
          <p:cNvPicPr/>
          <p:nvPr/>
        </p:nvPicPr>
        <p:blipFill>
          <a:blip r:embed="rId3"/>
          <a:stretch/>
        </p:blipFill>
        <p:spPr>
          <a:xfrm>
            <a:off x="3109320" y="3078720"/>
            <a:ext cx="1622880" cy="16164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8" descr="Знак 5.37.2. Надземний пішохідний перехід – ПДР України"/>
          <p:cNvPicPr/>
          <p:nvPr/>
        </p:nvPicPr>
        <p:blipFill>
          <a:blip r:embed="rId4"/>
          <a:stretch/>
        </p:blipFill>
        <p:spPr>
          <a:xfrm>
            <a:off x="2651760" y="5103720"/>
            <a:ext cx="1387440" cy="138204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10" descr="Знак 5.37.1. Надземний пішохідний перехід – ПДР України"/>
          <p:cNvPicPr/>
          <p:nvPr/>
        </p:nvPicPr>
        <p:blipFill>
          <a:blip r:embed="rId5"/>
          <a:stretch/>
        </p:blipFill>
        <p:spPr>
          <a:xfrm>
            <a:off x="4448520" y="5080320"/>
            <a:ext cx="1410480" cy="1405080"/>
          </a:xfrm>
          <a:prstGeom prst="rect">
            <a:avLst/>
          </a:prstGeom>
          <a:ln w="0">
            <a:noFill/>
          </a:ln>
        </p:spPr>
      </p:pic>
      <p:sp>
        <p:nvSpPr>
          <p:cNvPr id="92" name="Объект 2"/>
          <p:cNvSpPr/>
          <p:nvPr/>
        </p:nvSpPr>
        <p:spPr>
          <a:xfrm>
            <a:off x="6268680" y="542160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4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Надземний пішохідний перехід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Дорожні знаки для пішоходів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431040" y="1821600"/>
            <a:ext cx="3786480" cy="64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Рух пішоходів заборонено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Объект 2"/>
          <p:cNvSpPr/>
          <p:nvPr/>
        </p:nvSpPr>
        <p:spPr>
          <a:xfrm>
            <a:off x="2651760" y="318600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Доріжка для пішоходів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Объект 2"/>
          <p:cNvSpPr/>
          <p:nvPr/>
        </p:nvSpPr>
        <p:spPr>
          <a:xfrm>
            <a:off x="4890240" y="591372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Кінець пішохідної зони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2" descr="Знак 3.9. Рух пішоходів заборонено – ПДР України"/>
          <p:cNvPicPr/>
          <p:nvPr/>
        </p:nvPicPr>
        <p:blipFill>
          <a:blip r:embed="rId1"/>
          <a:stretch/>
        </p:blipFill>
        <p:spPr>
          <a:xfrm>
            <a:off x="4143960" y="1331280"/>
            <a:ext cx="1736640" cy="173664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4" descr="Знак 4.13. Доріжка для пішоходів – ПДР України"/>
          <p:cNvPicPr/>
          <p:nvPr/>
        </p:nvPicPr>
        <p:blipFill>
          <a:blip r:embed="rId2"/>
          <a:stretch/>
        </p:blipFill>
        <p:spPr>
          <a:xfrm>
            <a:off x="341640" y="2327760"/>
            <a:ext cx="2138400" cy="213840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6" descr="Знак 5.33. Пішохідна зона – ПДР України"/>
          <p:cNvPicPr/>
          <p:nvPr/>
        </p:nvPicPr>
        <p:blipFill>
          <a:blip r:embed="rId3"/>
          <a:stretch/>
        </p:blipFill>
        <p:spPr>
          <a:xfrm>
            <a:off x="6171120" y="3854880"/>
            <a:ext cx="1829520" cy="1822320"/>
          </a:xfrm>
          <a:prstGeom prst="rect">
            <a:avLst/>
          </a:prstGeom>
          <a:ln w="0">
            <a:noFill/>
          </a:ln>
        </p:spPr>
      </p:pic>
      <p:sp>
        <p:nvSpPr>
          <p:cNvPr id="100" name="TextBox 3"/>
          <p:cNvSpPr/>
          <p:nvPr/>
        </p:nvSpPr>
        <p:spPr>
          <a:xfrm>
            <a:off x="8399880" y="4253040"/>
            <a:ext cx="29538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Пішохідна зона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8" descr="Файл:Ukraine road sign 5.34.gif — Википедия"/>
          <p:cNvPicPr/>
          <p:nvPr/>
        </p:nvPicPr>
        <p:blipFill>
          <a:blip r:embed="rId4"/>
          <a:stretch/>
        </p:blipFill>
        <p:spPr>
          <a:xfrm>
            <a:off x="2651760" y="4776120"/>
            <a:ext cx="1823760" cy="181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Дорожні знаки для пішоходів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431040" y="1821600"/>
            <a:ext cx="4754160" cy="64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Доріжка для велосипедистів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Объект 2"/>
          <p:cNvSpPr/>
          <p:nvPr/>
        </p:nvSpPr>
        <p:spPr>
          <a:xfrm>
            <a:off x="2405520" y="314460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4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Рух на велосипедах заборонено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Объект 2"/>
          <p:cNvSpPr/>
          <p:nvPr/>
        </p:nvSpPr>
        <p:spPr>
          <a:xfrm>
            <a:off x="3057480" y="564300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Діти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2" descr="Знак 4.12. Доріжка для велосипедистів – ПДР України"/>
          <p:cNvPicPr/>
          <p:nvPr/>
        </p:nvPicPr>
        <p:blipFill>
          <a:blip r:embed="rId1"/>
          <a:stretch/>
        </p:blipFill>
        <p:spPr>
          <a:xfrm>
            <a:off x="4300200" y="1445400"/>
            <a:ext cx="1558800" cy="155880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4" descr="ПДР для велосипедистів | Юліан Крет"/>
          <p:cNvPicPr/>
          <p:nvPr/>
        </p:nvPicPr>
        <p:blipFill>
          <a:blip r:embed="rId2"/>
          <a:stretch/>
        </p:blipFill>
        <p:spPr>
          <a:xfrm>
            <a:off x="614160" y="2605320"/>
            <a:ext cx="1583280" cy="158328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6" descr="Знак 1.34. Виїзд велосипедистів – ПДР України"/>
          <p:cNvPicPr/>
          <p:nvPr/>
        </p:nvPicPr>
        <p:blipFill>
          <a:blip r:embed="rId3"/>
          <a:stretch/>
        </p:blipFill>
        <p:spPr>
          <a:xfrm>
            <a:off x="4300200" y="3651840"/>
            <a:ext cx="1806480" cy="1587600"/>
          </a:xfrm>
          <a:prstGeom prst="rect">
            <a:avLst/>
          </a:prstGeom>
          <a:ln w="0">
            <a:noFill/>
          </a:ln>
        </p:spPr>
      </p:pic>
      <p:sp>
        <p:nvSpPr>
          <p:cNvPr id="109" name="Объект 2"/>
          <p:cNvSpPr/>
          <p:nvPr/>
        </p:nvSpPr>
        <p:spPr>
          <a:xfrm>
            <a:off x="6662160" y="418896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Виїзд велосипедистів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Picture 8" descr="Знак 1.33. Діти – ПДР України"/>
          <p:cNvPicPr/>
          <p:nvPr/>
        </p:nvPicPr>
        <p:blipFill>
          <a:blip r:embed="rId4"/>
          <a:stretch/>
        </p:blipFill>
        <p:spPr>
          <a:xfrm>
            <a:off x="709200" y="4728240"/>
            <a:ext cx="2080800" cy="182880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10" descr="Знак 1.32. Пішохідний перехід – ПДР України"/>
          <p:cNvPicPr/>
          <p:nvPr/>
        </p:nvPicPr>
        <p:blipFill>
          <a:blip r:embed="rId5"/>
          <a:stretch/>
        </p:blipFill>
        <p:spPr>
          <a:xfrm>
            <a:off x="6340680" y="4695120"/>
            <a:ext cx="2065680" cy="1799280"/>
          </a:xfrm>
          <a:prstGeom prst="rect">
            <a:avLst/>
          </a:prstGeom>
          <a:ln w="0">
            <a:noFill/>
          </a:ln>
        </p:spPr>
      </p:pic>
      <p:sp>
        <p:nvSpPr>
          <p:cNvPr id="112" name="Объект 2"/>
          <p:cNvSpPr/>
          <p:nvPr/>
        </p:nvSpPr>
        <p:spPr>
          <a:xfrm>
            <a:off x="8815320" y="5594760"/>
            <a:ext cx="320256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1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Пішохідний перехід попереду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"/>
          <p:cNvSpPr/>
          <p:nvPr/>
        </p:nvSpPr>
        <p:spPr>
          <a:xfrm>
            <a:off x="1054440" y="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Дорожні знаки для пішоходів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2" descr="Знак 6.8. Телефон – ПДД Украины"/>
          <p:cNvPicPr/>
          <p:nvPr/>
        </p:nvPicPr>
        <p:blipFill>
          <a:blip r:embed="rId1"/>
          <a:stretch/>
        </p:blipFill>
        <p:spPr>
          <a:xfrm>
            <a:off x="909360" y="1042920"/>
            <a:ext cx="3238200" cy="487656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4" descr="Знак 5.44. Місце зупинки таксі – ПДР України"/>
          <p:cNvPicPr/>
          <p:nvPr/>
        </p:nvPicPr>
        <p:blipFill>
          <a:blip r:embed="rId2"/>
          <a:stretch/>
        </p:blipFill>
        <p:spPr>
          <a:xfrm>
            <a:off x="4457880" y="1042920"/>
            <a:ext cx="3276360" cy="487656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6" descr="Знак 6.16. Готель або мотель – ПДР України"/>
          <p:cNvPicPr/>
          <p:nvPr/>
        </p:nvPicPr>
        <p:blipFill>
          <a:blip r:embed="rId3"/>
          <a:stretch/>
        </p:blipFill>
        <p:spPr>
          <a:xfrm>
            <a:off x="8105760" y="1042920"/>
            <a:ext cx="3247560" cy="4876560"/>
          </a:xfrm>
          <a:prstGeom prst="rect">
            <a:avLst/>
          </a:prstGeom>
          <a:ln w="0">
            <a:noFill/>
          </a:ln>
        </p:spPr>
      </p:pic>
      <p:sp>
        <p:nvSpPr>
          <p:cNvPr id="117" name="Объект 2"/>
          <p:cNvSpPr/>
          <p:nvPr/>
        </p:nvSpPr>
        <p:spPr>
          <a:xfrm>
            <a:off x="-145800" y="606132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Телефон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Объект 2"/>
          <p:cNvSpPr/>
          <p:nvPr/>
        </p:nvSpPr>
        <p:spPr>
          <a:xfrm>
            <a:off x="3323880" y="603576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Таксі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Объект 2"/>
          <p:cNvSpPr/>
          <p:nvPr/>
        </p:nvSpPr>
        <p:spPr>
          <a:xfrm>
            <a:off x="7055280" y="6010560"/>
            <a:ext cx="534888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Готель або мотель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/>
          <p:nvPr/>
        </p:nvSpPr>
        <p:spPr>
          <a:xfrm>
            <a:off x="1054440" y="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Дорожні знаки для пішоходів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2" descr="Знак 6.1. Пункт першої медичної допомоги – ПДР України"/>
          <p:cNvPicPr/>
          <p:nvPr/>
        </p:nvPicPr>
        <p:blipFill>
          <a:blip r:embed="rId1"/>
          <a:stretch/>
        </p:blipFill>
        <p:spPr>
          <a:xfrm>
            <a:off x="241560" y="1300320"/>
            <a:ext cx="2772360" cy="430560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4" descr="Знак 5.42.1. Пункт зупинки трамвая – ПДР України"/>
          <p:cNvPicPr/>
          <p:nvPr/>
        </p:nvPicPr>
        <p:blipFill>
          <a:blip r:embed="rId2"/>
          <a:stretch/>
        </p:blipFill>
        <p:spPr>
          <a:xfrm>
            <a:off x="3125520" y="1325520"/>
            <a:ext cx="2859120" cy="425520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6" descr="Знак 5.43.1. Пункт зупинки тролейбуса – ПДР України"/>
          <p:cNvPicPr/>
          <p:nvPr/>
        </p:nvPicPr>
        <p:blipFill>
          <a:blip r:embed="rId3"/>
          <a:stretch/>
        </p:blipFill>
        <p:spPr>
          <a:xfrm>
            <a:off x="9046080" y="1325520"/>
            <a:ext cx="2859120" cy="425520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8" descr="Знак 5.41.1. Пункт зупинки автобуса – ПДР України"/>
          <p:cNvPicPr/>
          <p:nvPr/>
        </p:nvPicPr>
        <p:blipFill>
          <a:blip r:embed="rId4"/>
          <a:stretch/>
        </p:blipFill>
        <p:spPr>
          <a:xfrm>
            <a:off x="6095880" y="1325520"/>
            <a:ext cx="2892600" cy="4305600"/>
          </a:xfrm>
          <a:prstGeom prst="rect">
            <a:avLst/>
          </a:prstGeom>
          <a:ln w="0">
            <a:noFill/>
          </a:ln>
        </p:spPr>
      </p:pic>
      <p:sp>
        <p:nvSpPr>
          <p:cNvPr id="125" name="Объект 2"/>
          <p:cNvSpPr/>
          <p:nvPr/>
        </p:nvSpPr>
        <p:spPr>
          <a:xfrm>
            <a:off x="-258120" y="5785920"/>
            <a:ext cx="377136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Пункт медичної допомоги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Объект 2"/>
          <p:cNvSpPr/>
          <p:nvPr/>
        </p:nvSpPr>
        <p:spPr>
          <a:xfrm>
            <a:off x="2749680" y="5811120"/>
            <a:ext cx="334584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Місце зупинки трамвая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Объект 2"/>
          <p:cNvSpPr/>
          <p:nvPr/>
        </p:nvSpPr>
        <p:spPr>
          <a:xfrm>
            <a:off x="5984640" y="5811120"/>
            <a:ext cx="334584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Місце зупинки автобуса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Объект 2"/>
          <p:cNvSpPr/>
          <p:nvPr/>
        </p:nvSpPr>
        <p:spPr>
          <a:xfrm>
            <a:off x="8802360" y="5811120"/>
            <a:ext cx="334584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1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000000"/>
                </a:solidFill>
                <a:latin typeface="Georgia"/>
              </a:rPr>
              <a:t>Місце зупинки тролейбуса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Безпечні канікули: що мають знати діти про обережність на дорогах і дорожні  знаки » Профспілка працівників освіти і науки України"/>
          <p:cNvPicPr/>
          <p:nvPr/>
        </p:nvPicPr>
        <p:blipFill>
          <a:blip r:embed="rId1"/>
          <a:srcRect l="60744" t="31220" r="0" b="2562"/>
          <a:stretch/>
        </p:blipFill>
        <p:spPr>
          <a:xfrm>
            <a:off x="372240" y="652680"/>
            <a:ext cx="4904640" cy="6204960"/>
          </a:xfrm>
          <a:prstGeom prst="rect">
            <a:avLst/>
          </a:prstGeom>
          <a:ln w="0">
            <a:noFill/>
          </a:ln>
        </p:spPr>
      </p:pic>
      <p:sp>
        <p:nvSpPr>
          <p:cNvPr id="130" name="Заголовок 1"/>
          <p:cNvSpPr/>
          <p:nvPr/>
        </p:nvSpPr>
        <p:spPr>
          <a:xfrm>
            <a:off x="1043640" y="-12744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Georgia"/>
              </a:rPr>
              <a:t>Сигнали регулювальника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6" descr="4. Обязанности пешеходов - Pddtut.com"/>
          <p:cNvPicPr/>
          <p:nvPr/>
        </p:nvPicPr>
        <p:blipFill>
          <a:blip r:embed="rId2"/>
          <a:srcRect l="22679" t="0" r="22034" b="0"/>
          <a:stretch/>
        </p:blipFill>
        <p:spPr>
          <a:xfrm rot="5400000">
            <a:off x="6626520" y="4605840"/>
            <a:ext cx="959400" cy="354420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7" descr=""/>
          <p:cNvPicPr/>
          <p:nvPr/>
        </p:nvPicPr>
        <p:blipFill>
          <a:blip r:embed="rId3"/>
          <a:srcRect l="0" t="0" r="0" b="2576"/>
          <a:stretch/>
        </p:blipFill>
        <p:spPr>
          <a:xfrm>
            <a:off x="10342440" y="-60480"/>
            <a:ext cx="2160000" cy="270468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6" descr="4. Обязанности пешеходов - Pddtut.com"/>
          <p:cNvPicPr/>
          <p:nvPr/>
        </p:nvPicPr>
        <p:blipFill>
          <a:blip r:embed="rId4"/>
          <a:srcRect l="22679" t="0" r="22034" b="0"/>
          <a:stretch/>
        </p:blipFill>
        <p:spPr>
          <a:xfrm rot="5400000">
            <a:off x="8582040" y="623160"/>
            <a:ext cx="959400" cy="35442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6" descr="4. Обязанности пешеходов - Pddtut.com"/>
          <p:cNvPicPr/>
          <p:nvPr/>
        </p:nvPicPr>
        <p:blipFill>
          <a:blip r:embed="rId5"/>
          <a:srcRect l="22679" t="0" r="22034" b="0"/>
          <a:stretch/>
        </p:blipFill>
        <p:spPr>
          <a:xfrm rot="5400000">
            <a:off x="7520400" y="2493360"/>
            <a:ext cx="959400" cy="35442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5" descr=""/>
          <p:cNvPicPr/>
          <p:nvPr/>
        </p:nvPicPr>
        <p:blipFill>
          <a:blip r:embed="rId6"/>
          <a:stretch/>
        </p:blipFill>
        <p:spPr>
          <a:xfrm>
            <a:off x="5443560" y="4220640"/>
            <a:ext cx="2390040" cy="248904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8" descr=""/>
          <p:cNvPicPr/>
          <p:nvPr/>
        </p:nvPicPr>
        <p:blipFill>
          <a:blip r:embed="rId7"/>
          <a:stretch/>
        </p:blipFill>
        <p:spPr>
          <a:xfrm flipH="1">
            <a:off x="9042840" y="2009880"/>
            <a:ext cx="1844280" cy="264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Рисунок 3" descr=""/>
          <p:cNvPicPr/>
          <p:nvPr/>
        </p:nvPicPr>
        <p:blipFill>
          <a:blip r:embed="rId1"/>
          <a:srcRect l="9424" t="10241" r="28433" b="6754"/>
          <a:stretch/>
        </p:blipFill>
        <p:spPr>
          <a:xfrm>
            <a:off x="149400" y="1005120"/>
            <a:ext cx="11886480" cy="5679360"/>
          </a:xfrm>
          <a:prstGeom prst="rect">
            <a:avLst/>
          </a:prstGeom>
          <a:ln w="0">
            <a:noFill/>
          </a:ln>
        </p:spPr>
      </p:pic>
      <p:sp>
        <p:nvSpPr>
          <p:cNvPr id="139" name="TextBox 5"/>
          <p:cNvSpPr/>
          <p:nvPr/>
        </p:nvSpPr>
        <p:spPr>
          <a:xfrm>
            <a:off x="-223200" y="-10800"/>
            <a:ext cx="1192212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Georgia"/>
              </a:rPr>
              <a:t>	</a:t>
            </a:r>
            <a:r>
              <a:rPr b="1" lang="ru-RU" sz="3000" spc="-1" strike="noStrike">
                <a:solidFill>
                  <a:srgbClr val="000000"/>
                </a:solidFill>
                <a:latin typeface="Georgia"/>
              </a:rPr>
              <a:t>Як водій бачить пішохода в темряві та при погіршених погодних умовах</a:t>
            </a:r>
            <a:endParaRPr b="0" lang="uk-UA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2" descr="Новини Львова: Патрульні закликають пішоходів бути обережними на дорозі"/>
          <p:cNvPicPr/>
          <p:nvPr/>
        </p:nvPicPr>
        <p:blipFill>
          <a:blip r:embed="rId1"/>
          <a:stretch/>
        </p:blipFill>
        <p:spPr>
          <a:xfrm>
            <a:off x="159480" y="119520"/>
            <a:ext cx="11780640" cy="649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Application>LibreOffice/7.4.2.3$Windows_X86_64 LibreOffice_project/382eef1f22670f7f4118c8c2dd222ec7ad009daf</Application>
  <AppVersion>15.0000</AppVersion>
  <Words>346</Words>
  <Paragraphs>50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2021-09-16T16:20:01Z</dcterms:created>
  <dc:creator>tik-t</dc:creator>
  <dc:description/>
  <dc:language>uk-UA</dc:language>
  <cp:lastModifiedBy/>
  <dcterms:modified xsi:type="dcterms:W3CDTF">2024-01-22T13:20:08Z</dcterms:modified>
  <cp:revision>15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12</vt:i4>
  </property>
</Properties>
</file>